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7"/>
  </p:notesMasterIdLst>
  <p:sldIdLst>
    <p:sldId id="256" r:id="rId4"/>
    <p:sldId id="301" r:id="rId5"/>
    <p:sldId id="264" r:id="rId6"/>
    <p:sldId id="265" r:id="rId7"/>
    <p:sldId id="302" r:id="rId8"/>
    <p:sldId id="274" r:id="rId9"/>
    <p:sldId id="303" r:id="rId10"/>
    <p:sldId id="275" r:id="rId11"/>
    <p:sldId id="304" r:id="rId12"/>
    <p:sldId id="315" r:id="rId13"/>
    <p:sldId id="320" r:id="rId14"/>
    <p:sldId id="305" r:id="rId15"/>
    <p:sldId id="309" r:id="rId16"/>
    <p:sldId id="310" r:id="rId17"/>
    <p:sldId id="327" r:id="rId18"/>
    <p:sldId id="322" r:id="rId19"/>
    <p:sldId id="328" r:id="rId20"/>
    <p:sldId id="332" r:id="rId21"/>
    <p:sldId id="334" r:id="rId22"/>
    <p:sldId id="335" r:id="rId23"/>
    <p:sldId id="333" r:id="rId24"/>
    <p:sldId id="336" r:id="rId25"/>
    <p:sldId id="337" r:id="rId26"/>
    <p:sldId id="338" r:id="rId27"/>
    <p:sldId id="351" r:id="rId28"/>
    <p:sldId id="339" r:id="rId29"/>
    <p:sldId id="341" r:id="rId30"/>
    <p:sldId id="340" r:id="rId31"/>
    <p:sldId id="343" r:id="rId32"/>
    <p:sldId id="342" r:id="rId33"/>
    <p:sldId id="323" r:id="rId34"/>
    <p:sldId id="346" r:id="rId35"/>
    <p:sldId id="325" r:id="rId3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B4EA"/>
    <a:srgbClr val="CBCBCB"/>
    <a:srgbClr val="98DFBB"/>
    <a:srgbClr val="9AD3E9"/>
    <a:srgbClr val="BAC5C5"/>
    <a:srgbClr val="F8B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91" autoAdjust="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4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75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63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47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0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9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2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ea typeface="맑은 고딕" pitchFamily="50" charset="-127"/>
              </a:rPr>
              <a:t>SEMINAR HASIL TUGAS AKHIR 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928" y="3723877"/>
            <a:ext cx="5219924" cy="665283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FENDY PRAYOGI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H1A016029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TEKNIK ELEKTRO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35897" y="2738626"/>
            <a:ext cx="144016" cy="1650534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155023D-12A0-4882-9F02-2C31C2B36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98206"/>
            <a:ext cx="1008112" cy="10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55AE6-5824-4230-A39A-F3D34CBFC9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000" b="1" dirty="0" err="1"/>
              <a:t>Metode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Pencacahan</a:t>
            </a:r>
            <a:r>
              <a:rPr lang="en-US" altLang="ko-KR" sz="2000" b="1" dirty="0"/>
              <a:t> Citra (</a:t>
            </a:r>
            <a:r>
              <a:rPr lang="en-US" altLang="ko-KR" sz="2000" b="1" i="1" dirty="0"/>
              <a:t>Chopping Picture </a:t>
            </a:r>
            <a:r>
              <a:rPr lang="en-US" altLang="ko-KR" sz="2000" b="1" i="1" dirty="0" err="1"/>
              <a:t>Methode</a:t>
            </a:r>
            <a:r>
              <a:rPr lang="en-US" altLang="ko-KR" sz="2000" b="1" dirty="0"/>
              <a:t>)</a:t>
            </a:r>
            <a:endParaRPr lang="id-ID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A2CA4-EEDE-4CC1-B139-44F798CE81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83768" y="718600"/>
            <a:ext cx="3995936" cy="288032"/>
          </a:xfrm>
        </p:spPr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pemotongan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beresolusi</a:t>
            </a:r>
            <a:r>
              <a:rPr lang="en-US" dirty="0"/>
              <a:t> 56 × 56 </a:t>
            </a:r>
            <a:r>
              <a:rPr lang="en-US" dirty="0" err="1"/>
              <a:t>piksel</a:t>
            </a:r>
            <a:r>
              <a:rPr lang="en-US" dirty="0"/>
              <a:t>, </a:t>
            </a:r>
            <a:r>
              <a:rPr lang="en-US" dirty="0" err="1"/>
              <a:t>sebagi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5004C-6598-4854-9310-82F3C7B58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96" y="1291813"/>
            <a:ext cx="6949280" cy="337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235D9E6-606E-449F-AB22-36C3DBE955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71550"/>
            <a:ext cx="2262344" cy="39162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5BF09E-A539-490F-8BD5-73515C129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78938"/>
            <a:ext cx="5599966" cy="49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75701" y="2098174"/>
            <a:ext cx="5121778" cy="473576"/>
          </a:xfrm>
        </p:spPr>
        <p:txBody>
          <a:bodyPr/>
          <a:lstStyle/>
          <a:p>
            <a:r>
              <a:rPr lang="en-US" altLang="ko-KR" dirty="0"/>
              <a:t>METODE PENELITIAN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6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6F633D-97F4-4C78-9BF0-693A1F6B0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AB41-FF14-4850-8B6E-E41CE55D29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12218"/>
            <a:ext cx="7920880" cy="41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9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2BDE20-4C0E-4D6A-979F-B4EE31BDDE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51470"/>
            <a:ext cx="6160868" cy="4489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A9E8E6-B30C-4B92-8BA0-CFF1CA2D782D}"/>
              </a:ext>
            </a:extLst>
          </p:cNvPr>
          <p:cNvSpPr/>
          <p:nvPr/>
        </p:nvSpPr>
        <p:spPr>
          <a:xfrm>
            <a:off x="3275856" y="4499383"/>
            <a:ext cx="2982676" cy="509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60020" algn="ctr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id-ID" sz="1600" i="1" kern="50" dirty="0">
                <a:latin typeface="Liberation Serif" panose="02020603050405020304" pitchFamily="18" charset="0"/>
                <a:ea typeface="DejaVu Sans"/>
                <a:cs typeface="FreeSans"/>
              </a:rPr>
              <a:t>Gambar 3</a:t>
            </a:r>
            <a:r>
              <a:rPr lang="en-US" sz="1600" i="1" kern="50" dirty="0">
                <a:latin typeface="Liberation Serif" panose="02020603050405020304" pitchFamily="18" charset="0"/>
                <a:ea typeface="DejaVu Sans"/>
                <a:cs typeface="FreeSans"/>
              </a:rPr>
              <a:t>. Diagram </a:t>
            </a:r>
            <a:r>
              <a:rPr lang="en-US" sz="1600" i="1" kern="50" dirty="0" err="1">
                <a:latin typeface="Liberation Serif" panose="02020603050405020304" pitchFamily="18" charset="0"/>
                <a:ea typeface="DejaVu Sans"/>
                <a:cs typeface="FreeSans"/>
              </a:rPr>
              <a:t>Alir</a:t>
            </a:r>
            <a:r>
              <a:rPr lang="en-US" sz="1600" i="1" kern="50" dirty="0">
                <a:latin typeface="Liberation Serif" panose="02020603050405020304" pitchFamily="18" charset="0"/>
                <a:ea typeface="DejaVu Sans"/>
                <a:cs typeface="FreeSans"/>
              </a:rPr>
              <a:t> </a:t>
            </a:r>
            <a:r>
              <a:rPr lang="en-US" sz="1600" i="1" kern="50" dirty="0" err="1">
                <a:latin typeface="Liberation Serif" panose="02020603050405020304" pitchFamily="18" charset="0"/>
                <a:ea typeface="DejaVu Sans"/>
                <a:cs typeface="FreeSans"/>
              </a:rPr>
              <a:t>Sistem</a:t>
            </a:r>
            <a:endParaRPr lang="id-ID" sz="1600" i="1" kern="50" dirty="0">
              <a:effectLst/>
              <a:latin typeface="Liberation Serif" panose="02020603050405020304" pitchFamily="18" charset="0"/>
              <a:ea typeface="DejaVu Sans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14724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6D866-E836-45FF-992C-D9085F4187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1897"/>
            <a:ext cx="7632848" cy="43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9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75701" y="2098174"/>
            <a:ext cx="5121778" cy="473576"/>
          </a:xfrm>
        </p:spPr>
        <p:txBody>
          <a:bodyPr/>
          <a:lstStyle/>
          <a:p>
            <a:r>
              <a:rPr lang="en-US" altLang="ko-KR" dirty="0"/>
              <a:t>PEMBAHASAN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0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4ECA15-27A3-4A1C-8DED-51FA911EC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79182"/>
            <a:ext cx="9144000" cy="576064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 err="1"/>
              <a:t>Pelatihan</a:t>
            </a:r>
            <a:r>
              <a:rPr lang="en-US" dirty="0"/>
              <a:t>, </a:t>
            </a:r>
            <a:r>
              <a:rPr lang="en-US" dirty="0" err="1"/>
              <a:t>Validasi</a:t>
            </a:r>
            <a:r>
              <a:rPr lang="en-US" dirty="0"/>
              <a:t>, </a:t>
            </a:r>
          </a:p>
          <a:p>
            <a:r>
              <a:rPr lang="en-US" dirty="0"/>
              <a:t>dan </a:t>
            </a:r>
            <a:r>
              <a:rPr lang="en-US" dirty="0" err="1"/>
              <a:t>Pengujian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A7B0E-A9AE-4ACD-8C20-EFBB9FE11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8" y="1430446"/>
            <a:ext cx="5022512" cy="301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79CB5E-21EC-48A2-AA4C-536DDD16E1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020" y="1605362"/>
            <a:ext cx="3995520" cy="26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8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837CC3-B93D-4BB2-81CD-C4D15A7417A5}"/>
              </a:ext>
            </a:extLst>
          </p:cNvPr>
          <p:cNvSpPr/>
          <p:nvPr/>
        </p:nvSpPr>
        <p:spPr>
          <a:xfrm>
            <a:off x="109622" y="1216294"/>
            <a:ext cx="2193084" cy="35974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A1B2A-1655-424E-8358-974765A372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912" y="59269"/>
            <a:ext cx="6156176" cy="792088"/>
          </a:xfrm>
        </p:spPr>
        <p:txBody>
          <a:bodyPr/>
          <a:lstStyle/>
          <a:p>
            <a:r>
              <a:rPr lang="en-US" sz="2400" dirty="0"/>
              <a:t>Hasil </a:t>
            </a:r>
            <a:r>
              <a:rPr lang="en-US" sz="2400" dirty="0" err="1"/>
              <a:t>Fluktuasi</a:t>
            </a:r>
            <a:r>
              <a:rPr lang="en-US" sz="2400" dirty="0"/>
              <a:t> Accuracy dan Loss </a:t>
            </a:r>
            <a:r>
              <a:rPr lang="en-US" sz="2400" dirty="0" err="1"/>
              <a:t>Selama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Epoch</a:t>
            </a:r>
            <a:endParaRPr lang="id-ID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E4EA546-D20E-4110-AE16-D63189EAB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176" y="822945"/>
            <a:ext cx="228272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C60FD12-3AB1-4851-A6B6-3A61E35B9E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133703"/>
              </p:ext>
            </p:extLst>
          </p:nvPr>
        </p:nvGraphicFramePr>
        <p:xfrm>
          <a:off x="131430" y="1491628"/>
          <a:ext cx="2172662" cy="137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CorelDRAW" r:id="rId3" imgW="1486387" imgH="941251" progId="CorelDraw.Graphic.17">
                  <p:embed/>
                </p:oleObj>
              </mc:Choice>
              <mc:Fallback>
                <p:oleObj name="CorelDRAW" r:id="rId3" imgW="1486387" imgH="941251" progId="CorelDraw.Graphic.1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30" y="1491628"/>
                        <a:ext cx="2172662" cy="1372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808A3FA5-2205-47FD-88F6-EB3E826DF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946" y="2535961"/>
            <a:ext cx="270346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2FAF9DB-31D0-4C54-8A95-3E64A4282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058684"/>
              </p:ext>
            </p:extLst>
          </p:nvPr>
        </p:nvGraphicFramePr>
        <p:xfrm>
          <a:off x="125378" y="3148527"/>
          <a:ext cx="2193084" cy="139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CorelDRAW" r:id="rId5" imgW="1486387" imgH="941251" progId="CorelDraw.Graphic.17">
                  <p:embed/>
                </p:oleObj>
              </mc:Choice>
              <mc:Fallback>
                <p:oleObj name="CorelDRAW" r:id="rId5" imgW="1486387" imgH="941251" progId="CorelDraw.Graphic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378" y="3148527"/>
                        <a:ext cx="2193084" cy="1395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1C5CBA1-DCAA-44FC-96AD-0C666ED41F72}"/>
              </a:ext>
            </a:extLst>
          </p:cNvPr>
          <p:cNvSpPr/>
          <p:nvPr/>
        </p:nvSpPr>
        <p:spPr>
          <a:xfrm>
            <a:off x="4616511" y="1216294"/>
            <a:ext cx="2193084" cy="35974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31EC7-AE92-4037-A462-61931EDAAA36}"/>
              </a:ext>
            </a:extLst>
          </p:cNvPr>
          <p:cNvSpPr/>
          <p:nvPr/>
        </p:nvSpPr>
        <p:spPr>
          <a:xfrm>
            <a:off x="2377801" y="1215911"/>
            <a:ext cx="2193084" cy="35974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BFA81C-0C88-4988-BBBA-8D2EE72257A2}"/>
              </a:ext>
            </a:extLst>
          </p:cNvPr>
          <p:cNvSpPr/>
          <p:nvPr/>
        </p:nvSpPr>
        <p:spPr>
          <a:xfrm>
            <a:off x="6887578" y="1216295"/>
            <a:ext cx="2193084" cy="35974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DEB42820-362E-4863-800F-700C4949E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133" y="717457"/>
            <a:ext cx="354667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6C7BDD0-D328-423A-B1F1-41A04A592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247552"/>
              </p:ext>
            </p:extLst>
          </p:nvPr>
        </p:nvGraphicFramePr>
        <p:xfrm>
          <a:off x="4647108" y="1494524"/>
          <a:ext cx="2155472" cy="1370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name="CorelDRAW" r:id="rId7" imgW="1486387" imgH="941251" progId="CorelDraw.Graphic.17">
                  <p:embed/>
                </p:oleObj>
              </mc:Choice>
              <mc:Fallback>
                <p:oleObj name="CorelDRAW" r:id="rId7" imgW="1486387" imgH="941251" progId="CorelDraw.Graphic.17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108" y="1494524"/>
                        <a:ext cx="2155472" cy="13700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0">
            <a:extLst>
              <a:ext uri="{FF2B5EF4-FFF2-40B4-BE49-F238E27FC236}">
                <a16:creationId xmlns:a16="http://schemas.microsoft.com/office/drawing/2014/main" id="{70BD4163-42AD-45FF-8A3E-2244D08A3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577BA54-FCB2-496C-8988-0EF266F43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86808"/>
              </p:ext>
            </p:extLst>
          </p:nvPr>
        </p:nvGraphicFramePr>
        <p:xfrm>
          <a:off x="4659533" y="3168461"/>
          <a:ext cx="2138552" cy="1355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" name="CorelDRAW" r:id="rId9" imgW="1486387" imgH="941251" progId="CorelDraw.Graphic.17">
                  <p:embed/>
                </p:oleObj>
              </mc:Choice>
              <mc:Fallback>
                <p:oleObj name="CorelDRAW" r:id="rId9" imgW="1486387" imgH="941251" progId="CorelDraw.Graphic.17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533" y="3168461"/>
                        <a:ext cx="2138552" cy="1355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2">
            <a:extLst>
              <a:ext uri="{FF2B5EF4-FFF2-40B4-BE49-F238E27FC236}">
                <a16:creationId xmlns:a16="http://schemas.microsoft.com/office/drawing/2014/main" id="{375C76FD-1229-4D6C-88EE-15F02ABED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D5931477-75AD-4BC7-99C3-9C10E7D59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922705"/>
              </p:ext>
            </p:extLst>
          </p:nvPr>
        </p:nvGraphicFramePr>
        <p:xfrm>
          <a:off x="2429486" y="1495880"/>
          <a:ext cx="2109042" cy="1337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" name="CorelDRAW" r:id="rId11" imgW="1486387" imgH="941251" progId="CorelDraw.Graphic.17">
                  <p:embed/>
                </p:oleObj>
              </mc:Choice>
              <mc:Fallback>
                <p:oleObj name="CorelDRAW" r:id="rId11" imgW="1486387" imgH="941251" progId="CorelDraw.Graphic.17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9486" y="1495880"/>
                        <a:ext cx="2109042" cy="13378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4">
            <a:extLst>
              <a:ext uri="{FF2B5EF4-FFF2-40B4-BE49-F238E27FC236}">
                <a16:creationId xmlns:a16="http://schemas.microsoft.com/office/drawing/2014/main" id="{4B54E11D-3B20-46D8-AF9C-C6E64B904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95FF8F0D-0897-451F-87A6-3041A1EB20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55605"/>
              </p:ext>
            </p:extLst>
          </p:nvPr>
        </p:nvGraphicFramePr>
        <p:xfrm>
          <a:off x="2443624" y="3209559"/>
          <a:ext cx="2082980" cy="131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0" name="CorelDRAW" r:id="rId13" imgW="1486387" imgH="941251" progId="CorelDraw.Graphic.17">
                  <p:embed/>
                </p:oleObj>
              </mc:Choice>
              <mc:Fallback>
                <p:oleObj name="CorelDRAW" r:id="rId13" imgW="1486387" imgH="941251" progId="CorelDraw.Graphic.17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624" y="3209559"/>
                        <a:ext cx="2082980" cy="13138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6">
            <a:extLst>
              <a:ext uri="{FF2B5EF4-FFF2-40B4-BE49-F238E27FC236}">
                <a16:creationId xmlns:a16="http://schemas.microsoft.com/office/drawing/2014/main" id="{85C2F76A-925B-46D2-B2E4-1B71B30B1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86C4BBA2-A538-407E-B813-59FEDDB72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238793"/>
              </p:ext>
            </p:extLst>
          </p:nvPr>
        </p:nvGraphicFramePr>
        <p:xfrm>
          <a:off x="6940004" y="1514397"/>
          <a:ext cx="2094374" cy="132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1" name="CorelDRAW" r:id="rId15" imgW="1486387" imgH="941251" progId="CorelDraw.Graphic.17">
                  <p:embed/>
                </p:oleObj>
              </mc:Choice>
              <mc:Fallback>
                <p:oleObj name="CorelDRAW" r:id="rId15" imgW="1486387" imgH="941251" progId="CorelDraw.Graphic.17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004" y="1514397"/>
                        <a:ext cx="2094374" cy="13284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8">
            <a:extLst>
              <a:ext uri="{FF2B5EF4-FFF2-40B4-BE49-F238E27FC236}">
                <a16:creationId xmlns:a16="http://schemas.microsoft.com/office/drawing/2014/main" id="{00DB9926-87A1-47CA-B10D-69BBF4CE6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2E40FDE-0D4E-4142-ABC5-64B385DB27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87164"/>
              </p:ext>
            </p:extLst>
          </p:nvPr>
        </p:nvGraphicFramePr>
        <p:xfrm>
          <a:off x="6932937" y="3148527"/>
          <a:ext cx="2201970" cy="14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" name="CorelDRAW" r:id="rId17" imgW="1486387" imgH="941251" progId="CorelDraw.Graphic.17">
                  <p:embed/>
                </p:oleObj>
              </mc:Choice>
              <mc:Fallback>
                <p:oleObj name="CorelDRAW" r:id="rId17" imgW="1486387" imgH="941251" progId="CorelDraw.Graphic.17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2937" y="3148527"/>
                        <a:ext cx="2201970" cy="1404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66A838F3-01BB-47BC-A5AF-A239ED8DD3F5}"/>
              </a:ext>
            </a:extLst>
          </p:cNvPr>
          <p:cNvSpPr/>
          <p:nvPr/>
        </p:nvSpPr>
        <p:spPr>
          <a:xfrm>
            <a:off x="971600" y="851357"/>
            <a:ext cx="2722666" cy="31165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Ketinggian</a:t>
            </a:r>
            <a:r>
              <a:rPr lang="en-US" dirty="0"/>
              <a:t> 100 Meter</a:t>
            </a:r>
            <a:endParaRPr lang="id-ID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0FC2C-C7CA-47A6-B363-EFBF401C9D87}"/>
              </a:ext>
            </a:extLst>
          </p:cNvPr>
          <p:cNvSpPr/>
          <p:nvPr/>
        </p:nvSpPr>
        <p:spPr>
          <a:xfrm>
            <a:off x="5580112" y="844608"/>
            <a:ext cx="2559156" cy="31165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Ketinggian</a:t>
            </a:r>
            <a:r>
              <a:rPr lang="en-US" dirty="0"/>
              <a:t> 300 Meter</a:t>
            </a:r>
            <a:endParaRPr lang="id-ID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E1BF54-6A2C-4883-86C7-D6EA202CF6EE}"/>
              </a:ext>
            </a:extLst>
          </p:cNvPr>
          <p:cNvSpPr/>
          <p:nvPr/>
        </p:nvSpPr>
        <p:spPr>
          <a:xfrm>
            <a:off x="748545" y="1206620"/>
            <a:ext cx="9541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Akurasi</a:t>
            </a:r>
            <a:endParaRPr lang="id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DB075B-1F03-47AE-8B63-546EFF5653A4}"/>
              </a:ext>
            </a:extLst>
          </p:cNvPr>
          <p:cNvSpPr/>
          <p:nvPr/>
        </p:nvSpPr>
        <p:spPr>
          <a:xfrm>
            <a:off x="5235999" y="1231993"/>
            <a:ext cx="9541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Akurasi</a:t>
            </a:r>
            <a:endParaRPr lang="id-ID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51194A-BED2-4551-B0C9-554DC5F37DF3}"/>
              </a:ext>
            </a:extLst>
          </p:cNvPr>
          <p:cNvSpPr/>
          <p:nvPr/>
        </p:nvSpPr>
        <p:spPr>
          <a:xfrm>
            <a:off x="3034839" y="1225422"/>
            <a:ext cx="9541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Akurasi</a:t>
            </a:r>
            <a:endParaRPr lang="id-ID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B3506C-31A5-4E77-917E-09932FEAB73D}"/>
              </a:ext>
            </a:extLst>
          </p:cNvPr>
          <p:cNvSpPr/>
          <p:nvPr/>
        </p:nvSpPr>
        <p:spPr>
          <a:xfrm>
            <a:off x="7556868" y="1234167"/>
            <a:ext cx="9541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Akurasi</a:t>
            </a:r>
            <a:endParaRPr lang="id-ID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0ABB94-188F-4440-BDD7-85A144A41841}"/>
              </a:ext>
            </a:extLst>
          </p:cNvPr>
          <p:cNvSpPr/>
          <p:nvPr/>
        </p:nvSpPr>
        <p:spPr>
          <a:xfrm>
            <a:off x="744450" y="2869047"/>
            <a:ext cx="1091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Kegagalan</a:t>
            </a:r>
            <a:endParaRPr lang="id-ID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B97C53-4537-4CC9-9320-6F328AFF7BB9}"/>
              </a:ext>
            </a:extLst>
          </p:cNvPr>
          <p:cNvSpPr/>
          <p:nvPr/>
        </p:nvSpPr>
        <p:spPr>
          <a:xfrm>
            <a:off x="5187651" y="2878447"/>
            <a:ext cx="1091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Kegagalan</a:t>
            </a:r>
            <a:endParaRPr lang="id-ID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F3AA21-016B-46C5-B44C-A3B543ADCB92}"/>
              </a:ext>
            </a:extLst>
          </p:cNvPr>
          <p:cNvSpPr/>
          <p:nvPr/>
        </p:nvSpPr>
        <p:spPr>
          <a:xfrm>
            <a:off x="2962090" y="2901782"/>
            <a:ext cx="1091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Kegagalan</a:t>
            </a:r>
            <a:endParaRPr lang="id-ID" sz="14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7BE3AE-8671-41D8-88ED-184B00E38474}"/>
              </a:ext>
            </a:extLst>
          </p:cNvPr>
          <p:cNvSpPr/>
          <p:nvPr/>
        </p:nvSpPr>
        <p:spPr>
          <a:xfrm>
            <a:off x="7508778" y="2877904"/>
            <a:ext cx="10912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Kegagalan</a:t>
            </a:r>
            <a:endParaRPr lang="id-ID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B55B3B-88D4-4832-943A-0BC62EF71726}"/>
              </a:ext>
            </a:extLst>
          </p:cNvPr>
          <p:cNvSpPr/>
          <p:nvPr/>
        </p:nvSpPr>
        <p:spPr>
          <a:xfrm>
            <a:off x="395536" y="4523375"/>
            <a:ext cx="1696044" cy="2432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327177-96FF-4660-B429-451573EF4463}"/>
              </a:ext>
            </a:extLst>
          </p:cNvPr>
          <p:cNvSpPr/>
          <p:nvPr/>
        </p:nvSpPr>
        <p:spPr>
          <a:xfrm>
            <a:off x="415970" y="4483111"/>
            <a:ext cx="165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LeNet-5 </a:t>
            </a:r>
            <a:r>
              <a:rPr lang="en-US" sz="1400" dirty="0" err="1"/>
              <a:t>Modifikasi</a:t>
            </a:r>
            <a:endParaRPr lang="id-ID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F7108-0F8C-4DEA-984B-833E03A4647B}"/>
              </a:ext>
            </a:extLst>
          </p:cNvPr>
          <p:cNvSpPr/>
          <p:nvPr/>
        </p:nvSpPr>
        <p:spPr>
          <a:xfrm>
            <a:off x="2682511" y="4508354"/>
            <a:ext cx="1696044" cy="2432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79E910-A4B5-45A5-9A12-DC3521E7204B}"/>
              </a:ext>
            </a:extLst>
          </p:cNvPr>
          <p:cNvSpPr/>
          <p:nvPr/>
        </p:nvSpPr>
        <p:spPr>
          <a:xfrm>
            <a:off x="2702945" y="4468090"/>
            <a:ext cx="165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VGG-16Net</a:t>
            </a:r>
            <a:endParaRPr lang="id-ID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BFA03D-3C5B-41C8-AE9F-4BA755589E92}"/>
              </a:ext>
            </a:extLst>
          </p:cNvPr>
          <p:cNvSpPr/>
          <p:nvPr/>
        </p:nvSpPr>
        <p:spPr>
          <a:xfrm>
            <a:off x="4916091" y="4508354"/>
            <a:ext cx="1696044" cy="2432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8C360E-0A0C-46E5-AF11-8578DCF95ADC}"/>
              </a:ext>
            </a:extLst>
          </p:cNvPr>
          <p:cNvSpPr/>
          <p:nvPr/>
        </p:nvSpPr>
        <p:spPr>
          <a:xfrm>
            <a:off x="4936525" y="4468090"/>
            <a:ext cx="165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LeNet-5 </a:t>
            </a:r>
            <a:r>
              <a:rPr lang="en-US" sz="1400" dirty="0" err="1"/>
              <a:t>Modifikasi</a:t>
            </a:r>
            <a:endParaRPr lang="id-ID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BACAC7-CB87-4368-AD0F-3A2884DA4BF6}"/>
              </a:ext>
            </a:extLst>
          </p:cNvPr>
          <p:cNvSpPr/>
          <p:nvPr/>
        </p:nvSpPr>
        <p:spPr>
          <a:xfrm>
            <a:off x="7130192" y="4520045"/>
            <a:ext cx="1696044" cy="2432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319114-3AE3-4DD2-BBED-53D35CADABF1}"/>
              </a:ext>
            </a:extLst>
          </p:cNvPr>
          <p:cNvSpPr/>
          <p:nvPr/>
        </p:nvSpPr>
        <p:spPr>
          <a:xfrm>
            <a:off x="7150626" y="4479781"/>
            <a:ext cx="165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VGG-16Net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590531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84344A-1416-430E-9BDA-765332188F70}"/>
              </a:ext>
            </a:extLst>
          </p:cNvPr>
          <p:cNvSpPr/>
          <p:nvPr/>
        </p:nvSpPr>
        <p:spPr>
          <a:xfrm>
            <a:off x="4628471" y="1360173"/>
            <a:ext cx="4572000" cy="36598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94A9D-CD09-40A9-BDBA-1510095D0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Evaluasi</a:t>
            </a:r>
            <a:r>
              <a:rPr lang="en-US" dirty="0"/>
              <a:t> Dataset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D4E9E-5646-440E-B7E5-ECB847DD15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1" dirty="0" err="1"/>
              <a:t>Evaluasi</a:t>
            </a:r>
            <a:r>
              <a:rPr lang="en-US" sz="1800" b="1" dirty="0"/>
              <a:t> Performa Model </a:t>
            </a:r>
            <a:endParaRPr lang="id-ID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6035AB-720C-40C7-82FB-046E4BA07441}"/>
                  </a:ext>
                </a:extLst>
              </p:cNvPr>
              <p:cNvSpPr/>
              <p:nvPr/>
            </p:nvSpPr>
            <p:spPr>
              <a:xfrm>
                <a:off x="3995936" y="1271377"/>
                <a:ext cx="7254552" cy="40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indent="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</a:pPr>
                <a14:m>
                  <m:oMath xmlns:m="http://schemas.openxmlformats.org/officeDocument/2006/math">
                    <m:r>
                      <a:rPr lang="en-US" sz="120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𝐶</m:t>
                    </m:r>
                    <m:r>
                      <a:rPr lang="en-US" sz="1200" b="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𝑙𝑎𝑠𝑠𝑖𝑓𝐴𝑐𝑢𝑟𝑎𝑐𝑐𝑦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+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𝑇𝑁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 /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+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𝑇𝑁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+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𝐹𝑃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+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𝐹𝑁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</m:t>
                    </m:r>
                  </m:oMath>
                </a14:m>
                <a:r>
                  <a:rPr lang="en-US" sz="120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        (4.1)</a:t>
                </a:r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6035AB-720C-40C7-82FB-046E4BA07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1271377"/>
                <a:ext cx="7254552" cy="405367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3C4C6B7-C0D4-4F47-8DF2-89D6C5478CB6}"/>
                  </a:ext>
                </a:extLst>
              </p:cNvPr>
              <p:cNvSpPr/>
              <p:nvPr/>
            </p:nvSpPr>
            <p:spPr>
              <a:xfrm>
                <a:off x="3995936" y="1974728"/>
                <a:ext cx="4572000" cy="12209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marR="0" indent="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</a:pPr>
                <a14:m>
                  <m:oMath xmlns:m="http://schemas.openxmlformats.org/officeDocument/2006/math"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/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+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𝐹𝑃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</m:t>
                    </m:r>
                  </m:oMath>
                </a14:m>
                <a:r>
                  <a:rPr lang="en-US" sz="120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              (4.2)</a:t>
                </a:r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  <a:p>
                <a:pPr marL="457200" marR="0" indent="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</a:pPr>
                <a14:m>
                  <m:oMath xmlns:m="http://schemas.openxmlformats.org/officeDocument/2006/math"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𝑃𝑟𝑒𝑐𝑖𝑠𝑖𝑜𝑃𝑟𝑒𝑐𝑖𝑠𝑖𝑜𝑛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𝑃𝑜𝑠𝑖𝑡𝑖𝑣𝑒𝑛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𝑁𝑒𝑔𝑎𝑡𝑖𝑣𝑒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𝑇𝑁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/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𝑇𝑁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+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𝐹𝑁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</m:t>
                    </m:r>
                  </m:oMath>
                </a14:m>
                <a:r>
                  <a:rPr lang="en-US" sz="120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           (4.3)</a:t>
                </a:r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3C4C6B7-C0D4-4F47-8DF2-89D6C547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1974728"/>
                <a:ext cx="4572000" cy="1220975"/>
              </a:xfrm>
              <a:prstGeom prst="rect">
                <a:avLst/>
              </a:prstGeom>
              <a:blipFill>
                <a:blip r:embed="rId4"/>
                <a:stretch>
                  <a:fillRect b="-35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E18969-A6DA-4A6F-858E-990128475482}"/>
                  </a:ext>
                </a:extLst>
              </p:cNvPr>
              <p:cNvSpPr/>
              <p:nvPr/>
            </p:nvSpPr>
            <p:spPr>
              <a:xfrm>
                <a:off x="3995936" y="3198168"/>
                <a:ext cx="4572000" cy="85164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marR="0" indent="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</a:pPr>
                <a14:m>
                  <m:oMath xmlns:m="http://schemas.openxmlformats.org/officeDocument/2006/math"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𝑅𝑒𝑐𝑎𝑙𝑙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𝑅𝑎𝑡𝑒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𝑃𝑜𝑠𝑖𝑡𝑖𝑣𝑒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/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+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𝐹𝑁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</m:t>
                    </m:r>
                  </m:oMath>
                </a14:m>
                <a:r>
                  <a:rPr lang="en-US" sz="120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           (4.4)</a:t>
                </a:r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  <a:p>
                <a:pPr marL="457200" marR="0" indent="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</a:pPr>
                <a14:m>
                  <m:oMath xmlns:m="http://schemas.openxmlformats.org/officeDocument/2006/math">
                    <m:r>
                      <a:rPr lang="en-US" sz="1200" i="1" kern="50">
                        <a:effectLst/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𝑅𝑒𝑐𝑎𝑙𝑙</m:t>
                    </m:r>
                    <m:r>
                      <a:rPr lang="en-US" sz="1200" i="1" kern="50">
                        <a:effectLst/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effectLst/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𝑅𝑎𝑡𝑒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𝑁𝑒𝑔𝑎𝑡𝑖𝑣𝑒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𝑇𝑁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/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𝑇𝑁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+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𝐹𝑃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</m:t>
                    </m:r>
                  </m:oMath>
                </a14:m>
                <a:r>
                  <a:rPr lang="en-US" sz="120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        (4.5)</a:t>
                </a:r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E18969-A6DA-4A6F-858E-990128475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198168"/>
                <a:ext cx="4572000" cy="851643"/>
              </a:xfrm>
              <a:prstGeom prst="rect">
                <a:avLst/>
              </a:prstGeom>
              <a:blipFill>
                <a:blip r:embed="rId5"/>
                <a:stretch>
                  <a:fillRect b="-575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A45ABF-819F-4353-82AB-1029E9AD72AA}"/>
                  </a:ext>
                </a:extLst>
              </p:cNvPr>
              <p:cNvSpPr/>
              <p:nvPr/>
            </p:nvSpPr>
            <p:spPr>
              <a:xfrm>
                <a:off x="3995936" y="4396955"/>
                <a:ext cx="5256584" cy="40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indent="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</a:pPr>
                <a14:m>
                  <m:oMath xmlns:m="http://schemas.openxmlformats.org/officeDocument/2006/math"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𝐹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1 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𝑆𝑐𝑜𝑟𝑒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=(2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𝑥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𝑅𝑅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𝑥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𝑃𝑟𝑒𝑐𝑖𝑠𝑠𝑖𝑜𝑛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 /(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𝑅𝑅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+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𝑃𝑟𝑒𝑐𝑖𝑠𝑠𝑖𝑜𝑛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))</m:t>
                    </m:r>
                  </m:oMath>
                </a14:m>
                <a:r>
                  <a:rPr lang="en-US" sz="120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           (4.6)</a:t>
                </a:r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A45ABF-819F-4353-82AB-1029E9AD7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396955"/>
                <a:ext cx="5256584" cy="405367"/>
              </a:xfrm>
              <a:prstGeom prst="rect">
                <a:avLst/>
              </a:prstGeom>
              <a:blipFill>
                <a:blip r:embed="rId6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08574A-88C1-4FF1-8E84-15A2BEBA7494}"/>
              </a:ext>
            </a:extLst>
          </p:cNvPr>
          <p:cNvCxnSpPr>
            <a:cxnSpLocks/>
          </p:cNvCxnSpPr>
          <p:nvPr/>
        </p:nvCxnSpPr>
        <p:spPr>
          <a:xfrm>
            <a:off x="4499992" y="1017462"/>
            <a:ext cx="0" cy="412603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BE30242-94EC-4839-8E99-BC92BF86DE3A}"/>
              </a:ext>
            </a:extLst>
          </p:cNvPr>
          <p:cNvSpPr/>
          <p:nvPr/>
        </p:nvSpPr>
        <p:spPr>
          <a:xfrm>
            <a:off x="4432607" y="1860213"/>
            <a:ext cx="108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2. </a:t>
            </a:r>
            <a:r>
              <a:rPr lang="en-US" sz="1400" b="1" dirty="0" err="1"/>
              <a:t>Presisi</a:t>
            </a:r>
            <a:endParaRPr lang="id-ID" sz="1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E623E4-88D1-4567-A4B7-F635BC9A7CB2}"/>
              </a:ext>
            </a:extLst>
          </p:cNvPr>
          <p:cNvSpPr/>
          <p:nvPr/>
        </p:nvSpPr>
        <p:spPr>
          <a:xfrm>
            <a:off x="4445671" y="1117488"/>
            <a:ext cx="108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1. </a:t>
            </a:r>
            <a:r>
              <a:rPr lang="en-US" sz="1400" b="1" dirty="0" err="1"/>
              <a:t>Akurasi</a:t>
            </a:r>
            <a:endParaRPr lang="id-ID" sz="1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138734-B0A9-456D-96A8-9EEF1D696889}"/>
              </a:ext>
            </a:extLst>
          </p:cNvPr>
          <p:cNvSpPr/>
          <p:nvPr/>
        </p:nvSpPr>
        <p:spPr>
          <a:xfrm>
            <a:off x="4426884" y="3070985"/>
            <a:ext cx="1435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3. Recall Rate</a:t>
            </a:r>
            <a:endParaRPr lang="id-ID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4B4CE-C2ED-44E1-AF1F-8917772E949F}"/>
              </a:ext>
            </a:extLst>
          </p:cNvPr>
          <p:cNvSpPr/>
          <p:nvPr/>
        </p:nvSpPr>
        <p:spPr>
          <a:xfrm>
            <a:off x="4426884" y="4264876"/>
            <a:ext cx="1219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4. F1 Score</a:t>
            </a:r>
            <a:endParaRPr lang="id-ID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1F2ED-88EA-4E9E-9634-FAB83A40D0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46" y="1474060"/>
            <a:ext cx="4418486" cy="250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1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14BE9E-9D0C-4BE6-9760-93B4CB4EA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4569" y="2247714"/>
            <a:ext cx="6263680" cy="648072"/>
          </a:xfrm>
        </p:spPr>
        <p:txBody>
          <a:bodyPr/>
          <a:lstStyle/>
          <a:p>
            <a:r>
              <a:rPr lang="id-ID" sz="2800" b="1" dirty="0"/>
              <a:t>IDENTIFIKASI </a:t>
            </a:r>
            <a:r>
              <a:rPr lang="en-US" sz="2800" b="1" dirty="0"/>
              <a:t>LAHAN PERTANIAN MENGGUNAKAN </a:t>
            </a:r>
            <a:r>
              <a:rPr lang="id-ID" sz="2800" b="1" i="1" dirty="0"/>
              <a:t>CONVOLUTIONAL NEURAL NETWORK</a:t>
            </a:r>
            <a:r>
              <a:rPr lang="en-US" sz="2800" b="1" dirty="0"/>
              <a:t> (CNN) PADA </a:t>
            </a:r>
            <a:br>
              <a:rPr lang="en-US" sz="2800" b="1" dirty="0"/>
            </a:br>
            <a:r>
              <a:rPr lang="en-US" sz="2800" b="1" dirty="0"/>
              <a:t>CITRA </a:t>
            </a:r>
            <a:r>
              <a:rPr lang="en-US" sz="2800" b="1" i="1" dirty="0"/>
              <a:t>GOOGLE EARTH</a:t>
            </a:r>
            <a:endParaRPr lang="id-ID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3D198-D177-465D-B001-77C9AD9283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5591" y="1203598"/>
            <a:ext cx="9144000" cy="288032"/>
          </a:xfrm>
        </p:spPr>
        <p:txBody>
          <a:bodyPr/>
          <a:lstStyle/>
          <a:p>
            <a:r>
              <a:rPr lang="en-US" sz="1800" b="1" dirty="0"/>
              <a:t>JUDUL LAPORAN TUGAS AKHIR</a:t>
            </a:r>
            <a:endParaRPr lang="id-ID" sz="1800" b="1" dirty="0"/>
          </a:p>
        </p:txBody>
      </p:sp>
    </p:spTree>
    <p:extLst>
      <p:ext uri="{BB962C8B-B14F-4D97-AF65-F5344CB8AC3E}">
        <p14:creationId xmlns:p14="http://schemas.microsoft.com/office/powerpoint/2010/main" val="3053904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C0440D-774D-4A5D-B2DE-CF0D7418B1C4}"/>
              </a:ext>
            </a:extLst>
          </p:cNvPr>
          <p:cNvSpPr/>
          <p:nvPr/>
        </p:nvSpPr>
        <p:spPr>
          <a:xfrm>
            <a:off x="4606056" y="539999"/>
            <a:ext cx="4572000" cy="460350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E1125-E786-4582-B50A-EBA8DA9320A1}"/>
              </a:ext>
            </a:extLst>
          </p:cNvPr>
          <p:cNvSpPr/>
          <p:nvPr/>
        </p:nvSpPr>
        <p:spPr>
          <a:xfrm>
            <a:off x="0" y="539999"/>
            <a:ext cx="4572000" cy="460350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D3815-D648-4B59-B214-638E3D9B1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9213" y="-36065"/>
            <a:ext cx="9144000" cy="576064"/>
          </a:xfrm>
        </p:spPr>
        <p:txBody>
          <a:bodyPr/>
          <a:lstStyle/>
          <a:p>
            <a:r>
              <a:rPr lang="en-US" sz="2400" dirty="0"/>
              <a:t>Hasil Confusion </a:t>
            </a:r>
            <a:r>
              <a:rPr lang="en-US" sz="2400" dirty="0" err="1"/>
              <a:t>Matriks</a:t>
            </a:r>
            <a:endParaRPr lang="id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03D47-8375-401F-8BA8-0D34A34CED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48" y="947135"/>
            <a:ext cx="4429544" cy="1913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E5A8F-8170-42CE-A6DC-DD0856FD8A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7745" y="876720"/>
            <a:ext cx="4308933" cy="1913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2B78CC-4B3B-446C-876F-8C6BA95855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50" y="3179383"/>
            <a:ext cx="4473429" cy="1851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4F9A0-9F75-4B61-BE10-E7DE3502AD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249" y="3077914"/>
            <a:ext cx="4310429" cy="20304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53651DF-2396-475F-A602-2FD49457A131}"/>
              </a:ext>
            </a:extLst>
          </p:cNvPr>
          <p:cNvSpPr/>
          <p:nvPr/>
        </p:nvSpPr>
        <p:spPr>
          <a:xfrm>
            <a:off x="1457632" y="615129"/>
            <a:ext cx="165517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LeNet-5 </a:t>
            </a:r>
            <a:r>
              <a:rPr lang="en-US" sz="1400" dirty="0" err="1"/>
              <a:t>Modifikasi</a:t>
            </a:r>
            <a:endParaRPr lang="id-ID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0ADCB6-507D-4386-9086-19BE1439B673}"/>
              </a:ext>
            </a:extLst>
          </p:cNvPr>
          <p:cNvSpPr/>
          <p:nvPr/>
        </p:nvSpPr>
        <p:spPr>
          <a:xfrm>
            <a:off x="1475654" y="2872199"/>
            <a:ext cx="165517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VGG-16Net</a:t>
            </a:r>
            <a:endParaRPr lang="id-ID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BAAA4-84FE-4EE2-839E-905B0D811377}"/>
              </a:ext>
            </a:extLst>
          </p:cNvPr>
          <p:cNvSpPr/>
          <p:nvPr/>
        </p:nvSpPr>
        <p:spPr>
          <a:xfrm>
            <a:off x="6031192" y="639358"/>
            <a:ext cx="165517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LeNet-5 </a:t>
            </a:r>
            <a:r>
              <a:rPr lang="en-US" sz="1400" dirty="0" err="1"/>
              <a:t>Modifikasi</a:t>
            </a:r>
            <a:endParaRPr lang="id-ID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DBBB34-4514-4F52-9930-B369EBB9847E}"/>
              </a:ext>
            </a:extLst>
          </p:cNvPr>
          <p:cNvSpPr/>
          <p:nvPr/>
        </p:nvSpPr>
        <p:spPr>
          <a:xfrm>
            <a:off x="6040648" y="2834337"/>
            <a:ext cx="165517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VGG-16Net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137932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45662F-274A-41E5-8629-698BB635E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218" y="279748"/>
            <a:ext cx="9144000" cy="576064"/>
          </a:xfrm>
        </p:spPr>
        <p:txBody>
          <a:bodyPr/>
          <a:lstStyle/>
          <a:p>
            <a:r>
              <a:rPr lang="en-US" sz="2800" dirty="0" err="1"/>
              <a:t>Perbandingan</a:t>
            </a:r>
            <a:r>
              <a:rPr lang="en-US" sz="2800" dirty="0"/>
              <a:t> Performa Model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Kedua</a:t>
            </a:r>
            <a:r>
              <a:rPr lang="en-US" sz="2800" dirty="0"/>
              <a:t> </a:t>
            </a:r>
            <a:r>
              <a:rPr lang="en-US" sz="2800" dirty="0" err="1"/>
              <a:t>Arsitektur</a:t>
            </a:r>
            <a:endParaRPr lang="id-ID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9152B-BAA0-4013-A099-21F2A3317CF2}"/>
              </a:ext>
            </a:extLst>
          </p:cNvPr>
          <p:cNvPicPr/>
          <p:nvPr/>
        </p:nvPicPr>
        <p:blipFill rotWithShape="1">
          <a:blip r:embed="rId2"/>
          <a:srcRect l="47008" t="28217" r="18001" b="14770"/>
          <a:stretch/>
        </p:blipFill>
        <p:spPr bwMode="auto">
          <a:xfrm>
            <a:off x="26218" y="855812"/>
            <a:ext cx="4545782" cy="4164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0F293F-6414-4E78-80E5-12E4B52C4337}"/>
              </a:ext>
            </a:extLst>
          </p:cNvPr>
          <p:cNvPicPr/>
          <p:nvPr/>
        </p:nvPicPr>
        <p:blipFill rotWithShape="1">
          <a:blip r:embed="rId3"/>
          <a:srcRect l="46992" t="28192" r="17613" b="15311"/>
          <a:stretch/>
        </p:blipFill>
        <p:spPr bwMode="auto">
          <a:xfrm>
            <a:off x="4652233" y="927820"/>
            <a:ext cx="4466464" cy="40922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263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2A0F6A-54FD-4366-B2CE-864D61886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/>
              <a:t>Evaluasi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</a:t>
            </a:r>
            <a:r>
              <a:rPr lang="en-US" sz="2800" dirty="0" err="1"/>
              <a:t>Pengujian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Piksel</a:t>
            </a:r>
            <a:endParaRPr lang="id-ID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B901-0556-4C43-A0A3-BFF587912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err="1"/>
              <a:t>Terhadap</a:t>
            </a:r>
            <a:r>
              <a:rPr lang="en-US" b="1" dirty="0"/>
              <a:t> </a:t>
            </a:r>
            <a:r>
              <a:rPr lang="en-US" b="1" dirty="0" err="1"/>
              <a:t>Ketinggian</a:t>
            </a:r>
            <a:r>
              <a:rPr lang="en-US" b="1" dirty="0"/>
              <a:t> dan </a:t>
            </a:r>
            <a:r>
              <a:rPr lang="en-US" b="1" dirty="0" err="1"/>
              <a:t>Arsitektur</a:t>
            </a:r>
            <a:r>
              <a:rPr lang="en-US" b="1" dirty="0"/>
              <a:t> yang </a:t>
            </a:r>
            <a:r>
              <a:rPr lang="en-US" b="1" dirty="0" err="1"/>
              <a:t>berbeda</a:t>
            </a:r>
            <a:endParaRPr lang="id-ID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85E7334-4066-49FC-9147-5B0C4CC31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6467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1E66F46-EA16-419A-92AD-803A505AF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442353"/>
              </p:ext>
            </p:extLst>
          </p:nvPr>
        </p:nvGraphicFramePr>
        <p:xfrm>
          <a:off x="-386" y="1563638"/>
          <a:ext cx="4550804" cy="269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CorelDRAW" r:id="rId4" imgW="2936562" imgH="1744654" progId="CorelDraw.Graphic.17">
                  <p:embed/>
                </p:oleObj>
              </mc:Choice>
              <mc:Fallback>
                <p:oleObj name="CorelDRAW" r:id="rId4" imgW="2936562" imgH="1744654" progId="CorelDraw.Graphic.1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6" y="1563638"/>
                        <a:ext cx="4550804" cy="26937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6C36ECE1-24EA-4374-9E63-923B42F1E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05" y="15690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B363AD4-DC1A-4A76-AD1D-3658D0273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172702"/>
              </p:ext>
            </p:extLst>
          </p:nvPr>
        </p:nvGraphicFramePr>
        <p:xfrm>
          <a:off x="4570417" y="1574409"/>
          <a:ext cx="4626868" cy="2734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CorelDRAW" r:id="rId6" imgW="2946668" imgH="1742963" progId="CorelDraw.Graphic.17">
                  <p:embed/>
                </p:oleObj>
              </mc:Choice>
              <mc:Fallback>
                <p:oleObj name="CorelDRAW" r:id="rId6" imgW="2946668" imgH="1742963" progId="CorelDraw.Graphic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417" y="1574409"/>
                        <a:ext cx="4626868" cy="27348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64FCA3-195A-46E6-B109-252ED50F7386}"/>
              </a:ext>
            </a:extLst>
          </p:cNvPr>
          <p:cNvCxnSpPr>
            <a:cxnSpLocks/>
          </p:cNvCxnSpPr>
          <p:nvPr/>
        </p:nvCxnSpPr>
        <p:spPr>
          <a:xfrm>
            <a:off x="4570417" y="1563638"/>
            <a:ext cx="0" cy="32403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B92575-3A4A-422A-B078-F355557F27E8}"/>
              </a:ext>
            </a:extLst>
          </p:cNvPr>
          <p:cNvSpPr/>
          <p:nvPr/>
        </p:nvSpPr>
        <p:spPr>
          <a:xfrm>
            <a:off x="2915816" y="1122999"/>
            <a:ext cx="3309202" cy="31467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Ketinggian</a:t>
            </a:r>
            <a:r>
              <a:rPr lang="en-US" dirty="0">
                <a:solidFill>
                  <a:schemeClr val="tx1"/>
                </a:solidFill>
              </a:rPr>
              <a:t> 100 Meter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B647E-9B82-4624-B27E-F01D14A7E22D}"/>
              </a:ext>
            </a:extLst>
          </p:cNvPr>
          <p:cNvSpPr/>
          <p:nvPr/>
        </p:nvSpPr>
        <p:spPr>
          <a:xfrm>
            <a:off x="1447428" y="4443958"/>
            <a:ext cx="1655176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LeNet-5 </a:t>
            </a:r>
            <a:r>
              <a:rPr lang="en-US" sz="1400" dirty="0" err="1"/>
              <a:t>Modifikasi</a:t>
            </a:r>
            <a:endParaRPr lang="id-ID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A9EB4C-9F92-46E6-B5B9-DE9A24CC0EDF}"/>
              </a:ext>
            </a:extLst>
          </p:cNvPr>
          <p:cNvSpPr/>
          <p:nvPr/>
        </p:nvSpPr>
        <p:spPr>
          <a:xfrm>
            <a:off x="6225018" y="4443958"/>
            <a:ext cx="1655176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VGG-16Net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2577169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FCAB9AC-647E-4B91-AF18-F2F2025A5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FC4208F-0B33-4E6B-BCF6-9EEA31B2F7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873386"/>
              </p:ext>
            </p:extLst>
          </p:nvPr>
        </p:nvGraphicFramePr>
        <p:xfrm>
          <a:off x="-44008" y="1302643"/>
          <a:ext cx="4632194" cy="275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CorelDRAW" r:id="rId3" imgW="2916771" imgH="1729009" progId="CorelDraw.Graphic.17">
                  <p:embed/>
                </p:oleObj>
              </mc:Choice>
              <mc:Fallback>
                <p:oleObj name="CorelDRAW" r:id="rId3" imgW="2916771" imgH="1729009" progId="CorelDraw.Graphic.1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4008" y="1302643"/>
                        <a:ext cx="4632194" cy="27525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6D9D7167-22EC-4235-8E4A-83F420C5A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DA1EE3F-DF0D-42B1-95C8-24A94465ED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467375"/>
              </p:ext>
            </p:extLst>
          </p:nvPr>
        </p:nvGraphicFramePr>
        <p:xfrm>
          <a:off x="4572000" y="1302643"/>
          <a:ext cx="4718822" cy="2782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CorelDRAW" r:id="rId5" imgW="2959300" imgH="1736197" progId="CorelDraw.Graphic.17">
                  <p:embed/>
                </p:oleObj>
              </mc:Choice>
              <mc:Fallback>
                <p:oleObj name="CorelDRAW" r:id="rId5" imgW="2959300" imgH="1736197" progId="CorelDraw.Graphic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302643"/>
                        <a:ext cx="4718822" cy="27826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FE143E-83A5-4A49-BBD2-48212DB81324}"/>
              </a:ext>
            </a:extLst>
          </p:cNvPr>
          <p:cNvCxnSpPr>
            <a:cxnSpLocks/>
          </p:cNvCxnSpPr>
          <p:nvPr/>
        </p:nvCxnSpPr>
        <p:spPr>
          <a:xfrm>
            <a:off x="4548383" y="1132097"/>
            <a:ext cx="0" cy="359989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AAF7D-C869-4DF8-BB73-09F38ACDC0AE}"/>
              </a:ext>
            </a:extLst>
          </p:cNvPr>
          <p:cNvSpPr/>
          <p:nvPr/>
        </p:nvSpPr>
        <p:spPr>
          <a:xfrm>
            <a:off x="2893782" y="787347"/>
            <a:ext cx="3309202" cy="31467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Ketinggian</a:t>
            </a:r>
            <a:r>
              <a:rPr lang="en-US" dirty="0">
                <a:solidFill>
                  <a:schemeClr val="tx1"/>
                </a:solidFill>
              </a:rPr>
              <a:t> 300 Meter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862E48-E133-4798-8307-ED073E223FB7}"/>
              </a:ext>
            </a:extLst>
          </p:cNvPr>
          <p:cNvSpPr/>
          <p:nvPr/>
        </p:nvSpPr>
        <p:spPr>
          <a:xfrm>
            <a:off x="1444501" y="4306037"/>
            <a:ext cx="1655176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LeNet-5 </a:t>
            </a:r>
            <a:r>
              <a:rPr lang="en-US" sz="1400" dirty="0" err="1"/>
              <a:t>Modifikasi</a:t>
            </a:r>
            <a:endParaRPr lang="id-ID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302E62-626F-4EDD-A2AF-8293A772FA9E}"/>
              </a:ext>
            </a:extLst>
          </p:cNvPr>
          <p:cNvSpPr/>
          <p:nvPr/>
        </p:nvSpPr>
        <p:spPr>
          <a:xfrm>
            <a:off x="6222091" y="4306037"/>
            <a:ext cx="1655176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VGG-16Net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241061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FBBFE1-4710-4A9C-929B-B82AD6BCE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Persentase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Piksel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9473C-4CF1-4415-9B3B-9B21B7CB98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3737" y="771550"/>
            <a:ext cx="9144000" cy="288032"/>
          </a:xfrm>
        </p:spPr>
        <p:txBody>
          <a:bodyPr/>
          <a:lstStyle/>
          <a:p>
            <a:r>
              <a:rPr lang="en-US" b="1" dirty="0" err="1"/>
              <a:t>Digunakan</a:t>
            </a:r>
            <a:r>
              <a:rPr lang="en-US" b="1" dirty="0"/>
              <a:t> 2 </a:t>
            </a:r>
            <a:r>
              <a:rPr lang="en-US" b="1" dirty="0" err="1"/>
              <a:t>citra</a:t>
            </a:r>
            <a:r>
              <a:rPr lang="en-US" b="1" dirty="0"/>
              <a:t> </a:t>
            </a:r>
            <a:r>
              <a:rPr lang="en-US" b="1" dirty="0" err="1"/>
              <a:t>berdasakan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masing-masing</a:t>
            </a:r>
            <a:r>
              <a:rPr lang="en-US" b="1" dirty="0"/>
              <a:t> </a:t>
            </a:r>
            <a:r>
              <a:rPr lang="en-US" b="1" dirty="0" err="1"/>
              <a:t>kedua</a:t>
            </a:r>
            <a:r>
              <a:rPr lang="en-US" b="1" dirty="0"/>
              <a:t> class </a:t>
            </a:r>
            <a:endParaRPr lang="id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E7BAD-28E6-41AE-9455-8DC3695A34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9307" y="1077342"/>
            <a:ext cx="5065386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6F16E6-3A27-4B77-BA41-BFCEA8537E4D}"/>
              </a:ext>
            </a:extLst>
          </p:cNvPr>
          <p:cNvSpPr/>
          <p:nvPr/>
        </p:nvSpPr>
        <p:spPr>
          <a:xfrm>
            <a:off x="6300192" y="1995686"/>
            <a:ext cx="7200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B2832-3273-4671-8496-F1C30654971D}"/>
              </a:ext>
            </a:extLst>
          </p:cNvPr>
          <p:cNvSpPr/>
          <p:nvPr/>
        </p:nvSpPr>
        <p:spPr>
          <a:xfrm>
            <a:off x="6300192" y="3291830"/>
            <a:ext cx="720080" cy="728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35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C3222-3E9D-4DDA-B873-31327A97B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Manual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2F0C-323C-4702-A6D4-4170416A8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Pada </a:t>
            </a:r>
            <a:r>
              <a:rPr lang="en-US" b="1" i="1" dirty="0"/>
              <a:t>dataset </a:t>
            </a:r>
            <a:r>
              <a:rPr lang="en-US" b="1" dirty="0" err="1"/>
              <a:t>pengujian</a:t>
            </a:r>
            <a:r>
              <a:rPr lang="en-US" b="1" dirty="0"/>
              <a:t> pada </a:t>
            </a:r>
            <a:r>
              <a:rPr lang="en-US" b="1" dirty="0" err="1"/>
              <a:t>ketinggian</a:t>
            </a:r>
            <a:r>
              <a:rPr lang="en-US" b="1" dirty="0"/>
              <a:t> 100 meter </a:t>
            </a:r>
            <a:r>
              <a:rPr lang="en-US" b="1" dirty="0" err="1"/>
              <a:t>menggunakan</a:t>
            </a:r>
            <a:r>
              <a:rPr lang="en-US" b="1" dirty="0"/>
              <a:t> </a:t>
            </a:r>
            <a:r>
              <a:rPr lang="en-US" b="1" dirty="0" err="1"/>
              <a:t>arsitektur</a:t>
            </a:r>
            <a:r>
              <a:rPr lang="en-US" b="1" dirty="0"/>
              <a:t> </a:t>
            </a:r>
            <a:r>
              <a:rPr lang="en-US" b="1" i="1" dirty="0"/>
              <a:t>LeNet-5</a:t>
            </a:r>
            <a:r>
              <a:rPr lang="en-US" b="1" dirty="0"/>
              <a:t> </a:t>
            </a:r>
            <a:r>
              <a:rPr lang="en-US" b="1" dirty="0" err="1"/>
              <a:t>Modifikasi</a:t>
            </a:r>
            <a:r>
              <a:rPr lang="en-US" b="1" dirty="0"/>
              <a:t> </a:t>
            </a:r>
            <a:endParaRPr lang="id-ID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83A4BA-B840-427B-829B-22537E27C7E5}"/>
                  </a:ext>
                </a:extLst>
              </p:cNvPr>
              <p:cNvSpPr/>
              <p:nvPr/>
            </p:nvSpPr>
            <p:spPr>
              <a:xfrm>
                <a:off x="1610526" y="3862238"/>
                <a:ext cx="5922948" cy="46166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𝐴𝑘𝑢𝑟𝑎𝑠𝑖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𝑃𝑖𝑘𝑠𝑒𝑙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𝑆𝑎𝑤𝑎h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𝐽𝑢𝑚𝑙𝑎h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𝑝𝑖𝑘𝑠𝑒𝑙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&gt;0.5) / 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𝑃𝑖𝑘𝑠𝑒𝑙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≥1)</m:t>
                    </m:r>
                  </m:oMath>
                </a14:m>
                <a:r>
                  <a:rPr lang="en-US" sz="1200" dirty="0"/>
                  <a:t>             (4.7)</a:t>
                </a:r>
                <a:endParaRPr lang="id-ID" sz="1200" dirty="0"/>
              </a:p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𝐴𝑘𝑢𝑟𝑎𝑠𝑖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𝑃𝑖𝑘𝑠𝑒𝑙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𝐵𝑢𝑘𝑎𝑛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𝑆𝑎𝑤𝑎h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𝐽𝑢𝑚𝑙𝑎h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𝑝𝑖𝑘𝑠𝑒𝑙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≤0.5) / 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𝑃𝑖𝑘𝑠𝑒𝑙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≥1)</m:t>
                    </m:r>
                  </m:oMath>
                </a14:m>
                <a:r>
                  <a:rPr lang="en-US" sz="1200" dirty="0"/>
                  <a:t> (4.8)</a:t>
                </a:r>
                <a:endParaRPr lang="id-ID" sz="1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83A4BA-B840-427B-829B-22537E27C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526" y="3862238"/>
                <a:ext cx="592294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DB09B185-7666-45D9-A5F8-9ECFDDAA3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11715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BCF740-60D2-4656-B41E-BCC105AF0B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807276"/>
              </p:ext>
            </p:extLst>
          </p:nvPr>
        </p:nvGraphicFramePr>
        <p:xfrm>
          <a:off x="2192950" y="1016700"/>
          <a:ext cx="4758100" cy="281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CorelDRAW" r:id="rId4" imgW="2936562" imgH="1744654" progId="CorelDraw.Graphic.17">
                  <p:embed/>
                </p:oleObj>
              </mc:Choice>
              <mc:Fallback>
                <p:oleObj name="CorelDRAW" r:id="rId4" imgW="2936562" imgH="1744654" progId="CorelDraw.Graphic.17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1E66F46-EA16-419A-92AD-803A505AF4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950" y="1016700"/>
                        <a:ext cx="4758100" cy="2816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53AD24-BFB5-40D4-9AC1-0EB5ACA6776A}"/>
                  </a:ext>
                </a:extLst>
              </p:cNvPr>
              <p:cNvSpPr/>
              <p:nvPr/>
            </p:nvSpPr>
            <p:spPr>
              <a:xfrm>
                <a:off x="1759115" y="4437733"/>
                <a:ext cx="5625770" cy="59247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marR="0" lvl="0" indent="-342900" algn="just">
                  <a:spcBef>
                    <a:spcPts val="285"/>
                  </a:spcBef>
                  <a:spcAft>
                    <a:spcPts val="285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%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𝐴𝑘𝑢𝑟𝑎𝑠𝑖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𝑃𝑖𝑘𝑠𝑒𝑙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𝑆𝑎𝑤𝑎h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 </m:t>
                    </m:r>
                    <m:f>
                      <m:fPr>
                        <m:type m:val="skw"/>
                        <m:ctrlPr>
                          <a:rPr lang="id-ID" sz="120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fPr>
                      <m:num>
                        <m:r>
                          <a:rPr lang="en-US" sz="120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(682266</m:t>
                        </m:r>
                      </m:num>
                      <m:den>
                        <m:r>
                          <a:rPr lang="en-US" sz="1200" kern="50">
                            <a:effectLst/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685584</m:t>
                        </m:r>
                      </m:den>
                    </m:f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)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𝑥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100%=99,516%</m:t>
                    </m:r>
                  </m:oMath>
                </a14:m>
                <a:r>
                  <a:rPr lang="en-US" sz="120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</a:t>
                </a:r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  <a:p>
                <a:pPr marL="342900" marR="0" lvl="0" indent="-342900" algn="just">
                  <a:spcBef>
                    <a:spcPts val="285"/>
                  </a:spcBef>
                  <a:spcAft>
                    <a:spcPts val="285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%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𝐴𝑘𝑢𝑟𝑎𝑠𝑖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𝑃𝑖𝑘𝑠𝑒𝑙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𝐵𝑢𝑘𝑎𝑛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𝑆𝑎𝑤𝑎h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 </m:t>
                    </m:r>
                    <m:f>
                      <m:fPr>
                        <m:type m:val="skw"/>
                        <m:ctrlPr>
                          <a:rPr lang="id-ID" sz="120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fPr>
                      <m:num>
                        <m:r>
                          <a:rPr lang="en-US" sz="120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(</m:t>
                        </m:r>
                        <m:r>
                          <a:rPr lang="en-US" sz="1200" kern="50">
                            <a:effectLst/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684874</m:t>
                        </m:r>
                      </m:num>
                      <m:den>
                        <m:r>
                          <a:rPr lang="en-US" sz="1200" kern="50">
                            <a:effectLst/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685584</m:t>
                        </m:r>
                      </m:den>
                    </m:f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)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𝑥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100%=99,896%</m:t>
                    </m:r>
                  </m:oMath>
                </a14:m>
                <a:r>
                  <a:rPr lang="en-US" sz="120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</a:t>
                </a:r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53AD24-BFB5-40D4-9AC1-0EB5ACA67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15" y="4437733"/>
                <a:ext cx="5625770" cy="5924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187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68A4-6314-430C-B63F-A589E3790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9934"/>
            <a:ext cx="9144000" cy="288032"/>
          </a:xfrm>
        </p:spPr>
        <p:txBody>
          <a:bodyPr/>
          <a:lstStyle/>
          <a:p>
            <a:r>
              <a:rPr lang="en-US" b="1" dirty="0"/>
              <a:t>Hasil </a:t>
            </a:r>
            <a:r>
              <a:rPr lang="en-US" b="1" dirty="0" err="1"/>
              <a:t>Persentase</a:t>
            </a:r>
            <a:r>
              <a:rPr lang="en-US" b="1" dirty="0"/>
              <a:t> </a:t>
            </a:r>
            <a:r>
              <a:rPr lang="en-US" b="1" dirty="0" err="1"/>
              <a:t>Akurasi</a:t>
            </a:r>
            <a:r>
              <a:rPr lang="en-US" b="1" dirty="0"/>
              <a:t>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Piksel</a:t>
            </a:r>
            <a:r>
              <a:rPr lang="en-US" b="1" dirty="0"/>
              <a:t> </a:t>
            </a:r>
            <a:r>
              <a:rPr lang="en-US" b="1" dirty="0" err="1"/>
              <a:t>terhadap</a:t>
            </a:r>
            <a:r>
              <a:rPr lang="en-US" b="1" dirty="0"/>
              <a:t> 60 </a:t>
            </a:r>
            <a:r>
              <a:rPr lang="en-US" b="1" dirty="0" err="1"/>
              <a:t>citra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ketiga</a:t>
            </a:r>
            <a:r>
              <a:rPr lang="en-US" b="1" dirty="0"/>
              <a:t> </a:t>
            </a:r>
            <a:r>
              <a:rPr lang="en-US" b="1" dirty="0" err="1"/>
              <a:t>Pulau</a:t>
            </a:r>
            <a:r>
              <a:rPr lang="en-US" b="1" dirty="0"/>
              <a:t> </a:t>
            </a:r>
            <a:endParaRPr lang="id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DA121-1D8B-4C6B-B5F4-F965C9901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9752" y="371038"/>
            <a:ext cx="4464496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5470C3-CE05-4F9A-836B-CF1AE6103603}"/>
              </a:ext>
            </a:extLst>
          </p:cNvPr>
          <p:cNvSpPr/>
          <p:nvPr/>
        </p:nvSpPr>
        <p:spPr>
          <a:xfrm>
            <a:off x="5148064" y="1337084"/>
            <a:ext cx="1584176" cy="226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AEBF5-41AD-4C3A-9A3E-57BE86F0990F}"/>
              </a:ext>
            </a:extLst>
          </p:cNvPr>
          <p:cNvSpPr/>
          <p:nvPr/>
        </p:nvSpPr>
        <p:spPr>
          <a:xfrm>
            <a:off x="5148064" y="1776630"/>
            <a:ext cx="1584176" cy="226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20D38-6FBC-4D68-956A-192B8573F570}"/>
              </a:ext>
            </a:extLst>
          </p:cNvPr>
          <p:cNvSpPr/>
          <p:nvPr/>
        </p:nvSpPr>
        <p:spPr>
          <a:xfrm>
            <a:off x="5728771" y="2432202"/>
            <a:ext cx="1003468" cy="200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80A52-000F-42F4-99EB-7DC1FDCA6822}"/>
              </a:ext>
            </a:extLst>
          </p:cNvPr>
          <p:cNvSpPr/>
          <p:nvPr/>
        </p:nvSpPr>
        <p:spPr>
          <a:xfrm>
            <a:off x="5148064" y="265304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97B3F-B55E-4EE4-8CB7-664015255ABB}"/>
              </a:ext>
            </a:extLst>
          </p:cNvPr>
          <p:cNvSpPr/>
          <p:nvPr/>
        </p:nvSpPr>
        <p:spPr>
          <a:xfrm>
            <a:off x="5148064" y="3363838"/>
            <a:ext cx="546805" cy="155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6968A-AEA4-44DC-8955-FF08C67D5A7C}"/>
              </a:ext>
            </a:extLst>
          </p:cNvPr>
          <p:cNvSpPr/>
          <p:nvPr/>
        </p:nvSpPr>
        <p:spPr>
          <a:xfrm>
            <a:off x="5141498" y="3540634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0F3A25-2466-4141-87FA-55BF00D6D116}"/>
              </a:ext>
            </a:extLst>
          </p:cNvPr>
          <p:cNvSpPr/>
          <p:nvPr/>
        </p:nvSpPr>
        <p:spPr>
          <a:xfrm>
            <a:off x="5118803" y="2267328"/>
            <a:ext cx="57606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DF1F61-7B3F-4FB2-B66F-D15ABABD77BB}"/>
              </a:ext>
            </a:extLst>
          </p:cNvPr>
          <p:cNvSpPr/>
          <p:nvPr/>
        </p:nvSpPr>
        <p:spPr>
          <a:xfrm>
            <a:off x="5789570" y="3100461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68A1D7-2EB6-48F8-8BEE-31FF81817D6F}"/>
              </a:ext>
            </a:extLst>
          </p:cNvPr>
          <p:cNvSpPr/>
          <p:nvPr/>
        </p:nvSpPr>
        <p:spPr>
          <a:xfrm>
            <a:off x="5107126" y="4281737"/>
            <a:ext cx="158417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D9423-8CCF-46D4-A38E-5B6179ACA7C3}"/>
              </a:ext>
            </a:extLst>
          </p:cNvPr>
          <p:cNvSpPr/>
          <p:nvPr/>
        </p:nvSpPr>
        <p:spPr>
          <a:xfrm>
            <a:off x="5122293" y="4764080"/>
            <a:ext cx="158417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8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5603315-7486-4BB8-8E95-DF0DA3FEB4C8}"/>
              </a:ext>
            </a:extLst>
          </p:cNvPr>
          <p:cNvSpPr/>
          <p:nvPr/>
        </p:nvSpPr>
        <p:spPr>
          <a:xfrm>
            <a:off x="4603775" y="803248"/>
            <a:ext cx="4529149" cy="42706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EA9109-FCA1-46B7-8F9B-5FF6F35736B5}"/>
              </a:ext>
            </a:extLst>
          </p:cNvPr>
          <p:cNvSpPr/>
          <p:nvPr/>
        </p:nvSpPr>
        <p:spPr>
          <a:xfrm>
            <a:off x="0" y="814388"/>
            <a:ext cx="4529149" cy="4270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31EB37-AB16-46B9-BCEC-A392D37E8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96136"/>
            <a:ext cx="9144000" cy="576064"/>
          </a:xfrm>
        </p:spPr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Luasan</a:t>
            </a:r>
            <a:r>
              <a:rPr lang="en-US" dirty="0"/>
              <a:t> </a:t>
            </a:r>
            <a:r>
              <a:rPr lang="en-US" dirty="0" err="1"/>
              <a:t>Sawah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19591-F635-4949-8F55-FD9338BD4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26356"/>
            <a:ext cx="9144000" cy="288032"/>
          </a:xfrm>
        </p:spPr>
        <p:txBody>
          <a:bodyPr/>
          <a:lstStyle/>
          <a:p>
            <a:r>
              <a:rPr lang="en-US" b="1" dirty="0" err="1"/>
              <a:t>Persentase</a:t>
            </a:r>
            <a:r>
              <a:rPr lang="en-US" b="1" dirty="0"/>
              <a:t> Luas </a:t>
            </a:r>
            <a:r>
              <a:rPr lang="en-US" b="1" dirty="0" err="1"/>
              <a:t>Lahan</a:t>
            </a:r>
            <a:r>
              <a:rPr lang="en-US" b="1" dirty="0"/>
              <a:t> </a:t>
            </a:r>
            <a:r>
              <a:rPr lang="en-US" b="1" dirty="0" err="1"/>
              <a:t>Sawah</a:t>
            </a:r>
            <a:r>
              <a:rPr lang="en-US" b="1" dirty="0"/>
              <a:t> </a:t>
            </a:r>
            <a:r>
              <a:rPr lang="en-US" b="1" dirty="0" err="1"/>
              <a:t>Terhadap</a:t>
            </a:r>
            <a:r>
              <a:rPr lang="en-US" b="1" dirty="0"/>
              <a:t> </a:t>
            </a:r>
            <a:r>
              <a:rPr lang="en-US" b="1" dirty="0" err="1"/>
              <a:t>Sampel</a:t>
            </a:r>
            <a:r>
              <a:rPr lang="en-US" b="1" dirty="0"/>
              <a:t> </a:t>
            </a:r>
            <a:r>
              <a:rPr lang="en-US" b="1" dirty="0" err="1"/>
              <a:t>Pengujian</a:t>
            </a:r>
            <a:endParaRPr lang="id-ID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945F89-135D-4922-A3F0-71E08FDB4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589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3130CFF-18A0-436C-A4D1-1C30903AA3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870071"/>
              </p:ext>
            </p:extLst>
          </p:nvPr>
        </p:nvGraphicFramePr>
        <p:xfrm>
          <a:off x="-49409" y="1230980"/>
          <a:ext cx="4596882" cy="1655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3" name="CorelDRAW" r:id="rId3" imgW="2845610" imgH="1022859" progId="CorelDraw.Graphic.17">
                  <p:embed/>
                </p:oleObj>
              </mc:Choice>
              <mc:Fallback>
                <p:oleObj name="CorelDRAW" r:id="rId3" imgW="2845610" imgH="1022859" progId="CorelDraw.Graphic.1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9" y="1230980"/>
                        <a:ext cx="4596882" cy="16559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E5130D8A-C524-4637-8BC7-A630CC186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961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1AC48F1-2A9F-41F4-8F32-3578D186C4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650764"/>
              </p:ext>
            </p:extLst>
          </p:nvPr>
        </p:nvGraphicFramePr>
        <p:xfrm>
          <a:off x="4552530" y="1251828"/>
          <a:ext cx="4612168" cy="1686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4" name="CorelDRAW" r:id="rId5" imgW="2819082" imgH="1029625" progId="CorelDraw.Graphic.17">
                  <p:embed/>
                </p:oleObj>
              </mc:Choice>
              <mc:Fallback>
                <p:oleObj name="CorelDRAW" r:id="rId5" imgW="2819082" imgH="1029625" progId="CorelDraw.Graphic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530" y="1251828"/>
                        <a:ext cx="4612168" cy="16867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3787EBDE-ED6C-456A-B66C-849F83AF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961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35DB389-C5DF-4B05-9A8E-5B8A2E6A2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469467"/>
              </p:ext>
            </p:extLst>
          </p:nvPr>
        </p:nvGraphicFramePr>
        <p:xfrm>
          <a:off x="-65766" y="3193310"/>
          <a:ext cx="4581916" cy="1632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5" name="CorelDRAW" r:id="rId7" imgW="2847715" imgH="1008906" progId="CorelDraw.Graphic.17">
                  <p:embed/>
                </p:oleObj>
              </mc:Choice>
              <mc:Fallback>
                <p:oleObj name="CorelDRAW" r:id="rId7" imgW="2847715" imgH="1008906" progId="CorelDraw.Graphic.17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5766" y="3193310"/>
                        <a:ext cx="4581916" cy="1632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>
            <a:extLst>
              <a:ext uri="{FF2B5EF4-FFF2-40B4-BE49-F238E27FC236}">
                <a16:creationId xmlns:a16="http://schemas.microsoft.com/office/drawing/2014/main" id="{059A1336-FA06-476B-9FB7-905DAF187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81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AB6404E-FCF0-42D2-821F-A8448599A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0190"/>
              </p:ext>
            </p:extLst>
          </p:nvPr>
        </p:nvGraphicFramePr>
        <p:xfrm>
          <a:off x="4565206" y="3223420"/>
          <a:ext cx="4600302" cy="1634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6" name="CorelDRAW" r:id="rId9" imgW="2820346" imgH="1005523" progId="CorelDraw.Graphic.17">
                  <p:embed/>
                </p:oleObj>
              </mc:Choice>
              <mc:Fallback>
                <p:oleObj name="CorelDRAW" r:id="rId9" imgW="2820346" imgH="1005523" progId="CorelDraw.Graphic.17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5206" y="3223420"/>
                        <a:ext cx="4600302" cy="16346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DF2A26-FCFF-44C5-B773-3E935E6A5ED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572000" y="814388"/>
            <a:ext cx="0" cy="432911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999C5-0DC9-40FE-BB4D-1370943803A8}"/>
              </a:ext>
            </a:extLst>
          </p:cNvPr>
          <p:cNvSpPr/>
          <p:nvPr/>
        </p:nvSpPr>
        <p:spPr>
          <a:xfrm>
            <a:off x="1002518" y="961706"/>
            <a:ext cx="2687248" cy="27077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Ketinggian</a:t>
            </a:r>
            <a:r>
              <a:rPr lang="en-US" dirty="0">
                <a:solidFill>
                  <a:schemeClr val="tx1"/>
                </a:solidFill>
              </a:rPr>
              <a:t> 100 Meter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BC3CD4-5952-439F-BD9E-61CF405A4667}"/>
              </a:ext>
            </a:extLst>
          </p:cNvPr>
          <p:cNvSpPr/>
          <p:nvPr/>
        </p:nvSpPr>
        <p:spPr>
          <a:xfrm>
            <a:off x="6329095" y="2916838"/>
            <a:ext cx="1408814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100" dirty="0"/>
              <a:t>LeNet-5 </a:t>
            </a:r>
            <a:r>
              <a:rPr lang="en-US" sz="1100" dirty="0" err="1"/>
              <a:t>Modifikasi</a:t>
            </a:r>
            <a:endParaRPr lang="id-ID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537DB1-2410-489E-A230-41DEA791DF92}"/>
              </a:ext>
            </a:extLst>
          </p:cNvPr>
          <p:cNvSpPr/>
          <p:nvPr/>
        </p:nvSpPr>
        <p:spPr>
          <a:xfrm>
            <a:off x="6329095" y="4825305"/>
            <a:ext cx="1408814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100" dirty="0"/>
              <a:t>VGG-16Net</a:t>
            </a:r>
            <a:endParaRPr lang="id-ID" sz="1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52DF74-E643-4FE7-A478-8189A1553FE3}"/>
              </a:ext>
            </a:extLst>
          </p:cNvPr>
          <p:cNvSpPr/>
          <p:nvPr/>
        </p:nvSpPr>
        <p:spPr>
          <a:xfrm>
            <a:off x="5868144" y="961706"/>
            <a:ext cx="2687248" cy="27077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Ketinggian</a:t>
            </a:r>
            <a:r>
              <a:rPr lang="en-US" dirty="0">
                <a:solidFill>
                  <a:schemeClr val="tx1"/>
                </a:solidFill>
              </a:rPr>
              <a:t> 300 Meter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F23994-E63C-4F81-AB97-2DD23DDE99D3}"/>
              </a:ext>
            </a:extLst>
          </p:cNvPr>
          <p:cNvSpPr/>
          <p:nvPr/>
        </p:nvSpPr>
        <p:spPr>
          <a:xfrm>
            <a:off x="1551505" y="2909322"/>
            <a:ext cx="1408814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100" dirty="0"/>
              <a:t>LeNet-5 </a:t>
            </a:r>
            <a:r>
              <a:rPr lang="en-US" sz="1100" dirty="0" err="1"/>
              <a:t>Modifikasi</a:t>
            </a:r>
            <a:endParaRPr lang="id-ID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B80441-17F4-4791-BCF0-855A7A3E8A9A}"/>
              </a:ext>
            </a:extLst>
          </p:cNvPr>
          <p:cNvSpPr/>
          <p:nvPr/>
        </p:nvSpPr>
        <p:spPr>
          <a:xfrm>
            <a:off x="1530878" y="4823410"/>
            <a:ext cx="1408814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100" dirty="0"/>
              <a:t>VGG-16Net</a:t>
            </a:r>
            <a:endParaRPr lang="id-ID" sz="1100" dirty="0"/>
          </a:p>
        </p:txBody>
      </p:sp>
    </p:spTree>
    <p:extLst>
      <p:ext uri="{BB962C8B-B14F-4D97-AF65-F5344CB8AC3E}">
        <p14:creationId xmlns:p14="http://schemas.microsoft.com/office/powerpoint/2010/main" val="4126327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7EE07A-D41F-4346-8F14-CEB175F48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sz="2400" dirty="0" err="1"/>
              <a:t>Tabel</a:t>
            </a:r>
            <a:r>
              <a:rPr lang="en-US" sz="2400" dirty="0"/>
              <a:t> </a:t>
            </a:r>
            <a:r>
              <a:rPr lang="en-US" sz="2400" dirty="0" err="1"/>
              <a:t>Persentase</a:t>
            </a:r>
            <a:r>
              <a:rPr lang="en-US" sz="2400" dirty="0"/>
              <a:t> Citra yang </a:t>
            </a:r>
            <a:r>
              <a:rPr lang="en-US" sz="2400" dirty="0" err="1"/>
              <a:t>Terdeteksi</a:t>
            </a:r>
            <a:r>
              <a:rPr lang="en-US" sz="2400" dirty="0"/>
              <a:t> </a:t>
            </a:r>
            <a:r>
              <a:rPr lang="en-US" sz="2400" dirty="0" err="1"/>
              <a:t>Sawah</a:t>
            </a:r>
            <a:endParaRPr lang="id-ID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C7FCB-BDBD-422E-94AF-CA68B180DE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r>
              <a:rPr lang="en-US" b="1" dirty="0" err="1"/>
              <a:t>Digunakan</a:t>
            </a:r>
            <a:r>
              <a:rPr lang="en-US" b="1" dirty="0"/>
              <a:t> </a:t>
            </a:r>
            <a:r>
              <a:rPr lang="en-US" b="1" dirty="0" err="1"/>
              <a:t>hanya</a:t>
            </a:r>
            <a:r>
              <a:rPr lang="en-US" b="1" dirty="0"/>
              <a:t> 1 </a:t>
            </a:r>
            <a:r>
              <a:rPr lang="en-US" b="1" dirty="0" err="1"/>
              <a:t>citra</a:t>
            </a:r>
            <a:r>
              <a:rPr lang="en-US" b="1" dirty="0"/>
              <a:t> yang </a:t>
            </a:r>
            <a:r>
              <a:rPr lang="en-US" b="1" dirty="0" err="1"/>
              <a:t>diujikan</a:t>
            </a:r>
            <a:r>
              <a:rPr lang="en-US" b="1" dirty="0"/>
              <a:t> </a:t>
            </a:r>
            <a:endParaRPr lang="id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6835D-7149-4788-8CBB-5A5701609F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7744" y="1283052"/>
            <a:ext cx="4800528" cy="2880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9FD7C0-FBEB-480B-8813-48F941D15E75}"/>
              </a:ext>
            </a:extLst>
          </p:cNvPr>
          <p:cNvSpPr/>
          <p:nvPr/>
        </p:nvSpPr>
        <p:spPr>
          <a:xfrm>
            <a:off x="6228184" y="2207136"/>
            <a:ext cx="720080" cy="352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EE4CF7-9677-4947-BB99-6F671419D4DE}"/>
              </a:ext>
            </a:extLst>
          </p:cNvPr>
          <p:cNvSpPr/>
          <p:nvPr/>
        </p:nvSpPr>
        <p:spPr>
          <a:xfrm>
            <a:off x="6229915" y="3166197"/>
            <a:ext cx="720080" cy="352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797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7FF8B5-DC90-4292-8386-67C9F2EFE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Perhitungan</a:t>
            </a:r>
            <a:r>
              <a:rPr lang="en-US" sz="3200" dirty="0"/>
              <a:t> Luas </a:t>
            </a:r>
            <a:r>
              <a:rPr lang="en-US" sz="3200" dirty="0" err="1"/>
              <a:t>Lahan</a:t>
            </a:r>
            <a:r>
              <a:rPr lang="en-US" sz="3200" dirty="0"/>
              <a:t> </a:t>
            </a:r>
            <a:r>
              <a:rPr lang="en-US" sz="3200" dirty="0" err="1"/>
              <a:t>Sawah</a:t>
            </a:r>
            <a:endParaRPr lang="id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F7084-3C53-42FA-BD19-382285230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50" y="915567"/>
            <a:ext cx="9144000" cy="288032"/>
          </a:xfrm>
        </p:spPr>
        <p:txBody>
          <a:bodyPr/>
          <a:lstStyle/>
          <a:p>
            <a:r>
              <a:rPr lang="en-US" b="1" dirty="0"/>
              <a:t>Hasil </a:t>
            </a:r>
            <a:r>
              <a:rPr lang="en-US" b="1" dirty="0" err="1"/>
              <a:t>Perbandingan</a:t>
            </a:r>
            <a:r>
              <a:rPr lang="en-US" b="1" dirty="0"/>
              <a:t> Luas </a:t>
            </a:r>
            <a:r>
              <a:rPr lang="en-US" b="1" dirty="0" err="1"/>
              <a:t>Lahan</a:t>
            </a:r>
            <a:r>
              <a:rPr lang="en-US" b="1" dirty="0"/>
              <a:t> </a:t>
            </a:r>
            <a:r>
              <a:rPr lang="en-US" b="1" dirty="0" err="1"/>
              <a:t>Sawah</a:t>
            </a:r>
            <a:r>
              <a:rPr lang="en-US" b="1" dirty="0"/>
              <a:t> </a:t>
            </a:r>
            <a:r>
              <a:rPr lang="en-US" b="1" dirty="0" err="1"/>
              <a:t>hanya</a:t>
            </a:r>
            <a:r>
              <a:rPr lang="en-US" b="1" dirty="0"/>
              <a:t> pada </a:t>
            </a:r>
            <a:r>
              <a:rPr lang="en-US" b="1" dirty="0" err="1"/>
              <a:t>satu</a:t>
            </a:r>
            <a:r>
              <a:rPr lang="en-US" b="1" dirty="0"/>
              <a:t> Citra </a:t>
            </a:r>
            <a:r>
              <a:rPr lang="en-US" b="1" dirty="0" err="1"/>
              <a:t>Terhadap</a:t>
            </a:r>
            <a:r>
              <a:rPr lang="en-US" b="1" dirty="0"/>
              <a:t> </a:t>
            </a:r>
            <a:r>
              <a:rPr lang="en-US" b="1" dirty="0" err="1"/>
              <a:t>Perbedaan</a:t>
            </a:r>
            <a:r>
              <a:rPr lang="en-US" b="1" dirty="0"/>
              <a:t> </a:t>
            </a:r>
            <a:r>
              <a:rPr lang="en-US" b="1" dirty="0" err="1"/>
              <a:t>Ketinggian</a:t>
            </a:r>
            <a:r>
              <a:rPr lang="en-US" b="1" dirty="0"/>
              <a:t> dan </a:t>
            </a:r>
            <a:br>
              <a:rPr lang="en-US" b="1" dirty="0"/>
            </a:br>
            <a:r>
              <a:rPr lang="en-US" b="1" dirty="0" err="1"/>
              <a:t>Arsitektur</a:t>
            </a:r>
            <a:endParaRPr lang="id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5403-EDD9-4730-8AA0-5BD3A428BA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107" y="1419624"/>
            <a:ext cx="5299786" cy="33123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1B912-A953-46CC-AF36-7ABF9317846B}"/>
              </a:ext>
            </a:extLst>
          </p:cNvPr>
          <p:cNvSpPr/>
          <p:nvPr/>
        </p:nvSpPr>
        <p:spPr>
          <a:xfrm>
            <a:off x="6530688" y="2723216"/>
            <a:ext cx="561592" cy="92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28D51-72AB-41E3-8D5A-DBDA19469052}"/>
              </a:ext>
            </a:extLst>
          </p:cNvPr>
          <p:cNvSpPr/>
          <p:nvPr/>
        </p:nvSpPr>
        <p:spPr>
          <a:xfrm>
            <a:off x="6530688" y="3630050"/>
            <a:ext cx="561592" cy="92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B571F8-340B-4C08-9D20-11671D87E45D}"/>
              </a:ext>
            </a:extLst>
          </p:cNvPr>
          <p:cNvSpPr/>
          <p:nvPr/>
        </p:nvSpPr>
        <p:spPr>
          <a:xfrm>
            <a:off x="4514333" y="2787774"/>
            <a:ext cx="561592" cy="1770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430680-0B03-49B7-908D-F30AF60FF407}"/>
              </a:ext>
            </a:extLst>
          </p:cNvPr>
          <p:cNvSpPr/>
          <p:nvPr/>
        </p:nvSpPr>
        <p:spPr>
          <a:xfrm>
            <a:off x="5241714" y="2787774"/>
            <a:ext cx="561592" cy="92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11C1-C95A-4D3D-8558-6B603801C233}"/>
              </a:ext>
            </a:extLst>
          </p:cNvPr>
          <p:cNvSpPr/>
          <p:nvPr/>
        </p:nvSpPr>
        <p:spPr>
          <a:xfrm>
            <a:off x="5241714" y="3736521"/>
            <a:ext cx="561592" cy="8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23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960" y="2098174"/>
            <a:ext cx="5121778" cy="473576"/>
          </a:xfrm>
        </p:spPr>
        <p:txBody>
          <a:bodyPr/>
          <a:lstStyle/>
          <a:p>
            <a:r>
              <a:rPr lang="en-US" altLang="ko-KR" dirty="0"/>
              <a:t>PENDAHULUAN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E0E5D0-4A32-45C5-AD55-C9B7F9AD2B5D}"/>
              </a:ext>
            </a:extLst>
          </p:cNvPr>
          <p:cNvSpPr/>
          <p:nvPr/>
        </p:nvSpPr>
        <p:spPr>
          <a:xfrm>
            <a:off x="4659903" y="2467287"/>
            <a:ext cx="4448751" cy="253753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F39768-BBA6-459A-95C0-41953FD0327C}"/>
              </a:ext>
            </a:extLst>
          </p:cNvPr>
          <p:cNvSpPr/>
          <p:nvPr/>
        </p:nvSpPr>
        <p:spPr>
          <a:xfrm>
            <a:off x="4683296" y="2843572"/>
            <a:ext cx="4448753" cy="1036585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EDA82A-ED32-4715-BC0D-88BD790DB616}"/>
              </a:ext>
            </a:extLst>
          </p:cNvPr>
          <p:cNvSpPr/>
          <p:nvPr/>
        </p:nvSpPr>
        <p:spPr>
          <a:xfrm>
            <a:off x="4636880" y="4025515"/>
            <a:ext cx="4471776" cy="979307"/>
          </a:xfrm>
          <a:prstGeom prst="rect">
            <a:avLst/>
          </a:prstGeom>
          <a:solidFill>
            <a:srgbClr val="98D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077A95-2F6B-464B-872C-208CEBDA7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Matematis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Hektar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BA991-BDB2-4BC5-B7CC-0F449661FD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6" y="955360"/>
            <a:ext cx="4521234" cy="40632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0A31CC-0989-4EDC-8DEC-0BE0B7D68F26}"/>
              </a:ext>
            </a:extLst>
          </p:cNvPr>
          <p:cNvCxnSpPr/>
          <p:nvPr/>
        </p:nvCxnSpPr>
        <p:spPr>
          <a:xfrm>
            <a:off x="4608664" y="883111"/>
            <a:ext cx="0" cy="403102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35E329-A8F2-465E-A9A4-6785F12C5A63}"/>
                  </a:ext>
                </a:extLst>
              </p:cNvPr>
              <p:cNvSpPr/>
              <p:nvPr/>
            </p:nvSpPr>
            <p:spPr>
              <a:xfrm>
                <a:off x="4592770" y="985263"/>
                <a:ext cx="5310336" cy="40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</a:pPr>
                <a14:m>
                  <m:oMath xmlns:m="http://schemas.openxmlformats.org/officeDocument/2006/math"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𝐾𝑜𝑛𝑣𝑒𝑟𝑠𝑖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𝑀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𝑝𝑒𝑟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𝑃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𝑉𝑎𝑙𝑖𝑑𝑎𝑠𝑖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)) /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𝑝𝑖𝑘𝑠𝑒𝑙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𝑝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))</m:t>
                    </m:r>
                  </m:oMath>
                </a14:m>
                <a:r>
                  <a:rPr lang="en-US" sz="120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         (4.10)</a:t>
                </a:r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35E329-A8F2-465E-A9A4-6785F12C5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70" y="985263"/>
                <a:ext cx="5310336" cy="405367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CABE60-3FC9-489B-BDC5-27E88A8167E7}"/>
                  </a:ext>
                </a:extLst>
              </p:cNvPr>
              <p:cNvSpPr/>
              <p:nvPr/>
            </p:nvSpPr>
            <p:spPr>
              <a:xfrm>
                <a:off x="4636880" y="1348157"/>
                <a:ext cx="4950296" cy="967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200000"/>
                  </a:lnSpc>
                  <a:spcBef>
                    <a:spcPts val="1200"/>
                  </a:spcBef>
                  <a:spcAft>
                    <a:spcPts val="285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𝐾𝑜𝑛𝑣𝑒𝑟𝑠𝑖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100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𝑚𝑒𝑡𝑒𝑟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/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𝑝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)=2,71 / 40 =  0,068 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/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𝑝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</m:t>
                    </m:r>
                  </m:oMath>
                </a14:m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  <a:p>
                <a:pPr marL="342900" marR="0" lvl="0" indent="-342900" algn="just">
                  <a:lnSpc>
                    <a:spcPct val="200000"/>
                  </a:lnSpc>
                  <a:spcBef>
                    <a:spcPts val="1200"/>
                  </a:spcBef>
                  <a:spcAft>
                    <a:spcPts val="285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𝐾𝑜𝑛𝑣𝑒𝑟𝑠𝑖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300 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𝑚𝑒𝑡𝑒𝑟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/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𝑝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)=2,71 / 10 =  0,271  (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/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𝑝</m:t>
                    </m:r>
                    <m:r>
                      <a:rPr lang="en-US" sz="120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</m:t>
                    </m:r>
                  </m:oMath>
                </a14:m>
                <a:endParaRPr lang="id-ID" sz="120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CABE60-3FC9-489B-BDC5-27E88A816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80" y="1348157"/>
                <a:ext cx="4950296" cy="967060"/>
              </a:xfrm>
              <a:prstGeom prst="rect">
                <a:avLst/>
              </a:prstGeom>
              <a:blipFill>
                <a:blip r:embed="rId4"/>
                <a:stretch>
                  <a:fillRect l="-123" b="-314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AC926A-EDCD-46B7-8DA8-5CC247AEB4A1}"/>
                  </a:ext>
                </a:extLst>
              </p:cNvPr>
              <p:cNvSpPr/>
              <p:nvPr/>
            </p:nvSpPr>
            <p:spPr>
              <a:xfrm>
                <a:off x="4592770" y="2464494"/>
                <a:ext cx="5886399" cy="3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</a:pPr>
                <a14:m>
                  <m:oMath xmlns:m="http://schemas.openxmlformats.org/officeDocument/2006/math"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𝐿𝑢𝑎𝑠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𝐿𝑎h𝑎𝑛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sSup>
                      <m:sSupPr>
                        <m:ctrlPr>
                          <a:rPr lang="id-ID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sSupPr>
                      <m:e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(</m:t>
                        </m:r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𝑘𝑜𝑛𝑣𝑒𝑟𝑠𝑖</m:t>
                        </m:r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 </m:t>
                        </m:r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𝑚</m:t>
                        </m:r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 </m:t>
                        </m:r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𝑝𝑒𝑟</m:t>
                        </m:r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 </m:t>
                        </m:r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𝑝</m:t>
                        </m:r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)</m:t>
                        </m:r>
                      </m:e>
                      <m:sup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2</m:t>
                        </m:r>
                      </m:sup>
                    </m:sSup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𝑥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(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𝑗𝑢𝑚𝑙𝑎h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𝑝𝑖𝑘𝑠𝑒𝑙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𝑦𝑎𝑛𝑔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𝑡𝑒𝑟𝑑𝑒𝑡𝑒𝑘𝑠𝑖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)</m:t>
                    </m:r>
                  </m:oMath>
                </a14:m>
                <a:r>
                  <a:rPr lang="en-US" sz="105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(4.11)</a:t>
                </a:r>
                <a:endParaRPr lang="id-ID" sz="105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AC926A-EDCD-46B7-8DA8-5CC247AEB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70" y="2464494"/>
                <a:ext cx="5886399" cy="379078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F9A273-D689-4F0C-BE68-282F56007D0C}"/>
                  </a:ext>
                </a:extLst>
              </p:cNvPr>
              <p:cNvSpPr/>
              <p:nvPr/>
            </p:nvSpPr>
            <p:spPr>
              <a:xfrm>
                <a:off x="4643115" y="2966664"/>
                <a:ext cx="4572000" cy="3660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marR="0" lvl="0" indent="-34290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𝐿𝑢𝑎𝑠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𝐿𝑎h𝑎𝑛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sSup>
                      <m:sSupPr>
                        <m:ctrlPr>
                          <a:rPr lang="id-ID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sSupPr>
                      <m:e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(0,068)</m:t>
                        </m:r>
                      </m:e>
                      <m:sup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2</m:t>
                        </m:r>
                      </m:sup>
                    </m:sSup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𝑥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d>
                      <m:dPr>
                        <m:ctrlPr>
                          <a:rPr lang="id-ID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dPr>
                      <m:e>
                        <m:r>
                          <a:rPr lang="en-US" sz="1050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454237</m:t>
                        </m:r>
                      </m:e>
                    </m:d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 2.100,391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𝑚𝑒𝑡𝑒𝑟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2=0.21 </m:t>
                    </m:r>
                    <m:r>
                      <a:rPr lang="en-US" sz="1050" b="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h𝑎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</m:oMath>
                </a14:m>
                <a:r>
                  <a:rPr lang="en-US" sz="105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</a:t>
                </a:r>
                <a:endParaRPr lang="id-ID" sz="105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F9A273-D689-4F0C-BE68-282F56007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15" y="2966664"/>
                <a:ext cx="4572000" cy="36606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F9DB3-718C-4A7D-BF4F-5A1B61013D9B}"/>
                  </a:ext>
                </a:extLst>
              </p:cNvPr>
              <p:cNvSpPr/>
              <p:nvPr/>
            </p:nvSpPr>
            <p:spPr>
              <a:xfrm>
                <a:off x="4641192" y="4156464"/>
                <a:ext cx="4572000" cy="3660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marR="0" lvl="0" indent="-34290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𝐿𝑢𝑎𝑠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𝐿𝑎h𝑎𝑛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sSup>
                      <m:sSupPr>
                        <m:ctrlPr>
                          <a:rPr lang="id-ID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sSupPr>
                      <m:e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(0,271)</m:t>
                        </m:r>
                      </m:e>
                      <m:sup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2</m:t>
                        </m:r>
                      </m:sup>
                    </m:sSup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𝑥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d>
                      <m:dPr>
                        <m:ctrlPr>
                          <a:rPr lang="id-ID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dPr>
                      <m:e>
                        <m:r>
                          <a:rPr lang="en-US" sz="1050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359651 </m:t>
                        </m:r>
                      </m:e>
                    </m:d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 </m:t>
                    </m:r>
                    <m:r>
                      <a:rPr lang="en-US" sz="1050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26.413,129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𝑚𝑒𝑡𝑒𝑟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2=2.64 </m:t>
                    </m:r>
                    <m:r>
                      <a:rPr lang="en-US" sz="1050" b="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h𝑎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</m:oMath>
                </a14:m>
                <a:r>
                  <a:rPr lang="en-US" sz="105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</a:t>
                </a:r>
                <a:endParaRPr lang="id-ID" sz="105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CF9DB3-718C-4A7D-BF4F-5A1B61013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92" y="4156464"/>
                <a:ext cx="4572000" cy="36606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12AD3EA-367F-4AD3-9E22-0862E42B34E7}"/>
                  </a:ext>
                </a:extLst>
              </p:cNvPr>
              <p:cNvSpPr/>
              <p:nvPr/>
            </p:nvSpPr>
            <p:spPr>
              <a:xfrm>
                <a:off x="4652355" y="3514095"/>
                <a:ext cx="4572000" cy="3660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marR="0" lvl="0" indent="-34290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𝐿𝑢𝑎𝑠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𝐿𝑎h𝑎𝑛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sSup>
                      <m:sSupPr>
                        <m:ctrlPr>
                          <a:rPr lang="id-ID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sSupPr>
                      <m:e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(0,068)</m:t>
                        </m:r>
                      </m:e>
                      <m:sup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2</m:t>
                        </m:r>
                      </m:sup>
                    </m:sSup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𝑥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d>
                      <m:dPr>
                        <m:ctrlPr>
                          <a:rPr lang="id-ID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dPr>
                      <m:e>
                        <m:r>
                          <a:rPr lang="en-US" sz="1050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454237</m:t>
                        </m:r>
                      </m:e>
                    </m:d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 </m:t>
                    </m:r>
                    <m:r>
                      <a:rPr lang="en-US" sz="1050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2.046.84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𝑚𝑒𝑡𝑒𝑟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2=  0.204 </m:t>
                    </m:r>
                    <m:r>
                      <a:rPr lang="en-US" sz="1050" b="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h𝑎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</m:oMath>
                </a14:m>
                <a:r>
                  <a:rPr lang="en-US" sz="105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</a:t>
                </a:r>
                <a:endParaRPr lang="id-ID" sz="105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12AD3EA-367F-4AD3-9E22-0862E42B3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55" y="3514095"/>
                <a:ext cx="4572000" cy="366062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FD6D1C-E8CF-461E-A2A9-7E6D319F13BB}"/>
                  </a:ext>
                </a:extLst>
              </p:cNvPr>
              <p:cNvSpPr/>
              <p:nvPr/>
            </p:nvSpPr>
            <p:spPr>
              <a:xfrm>
                <a:off x="4641192" y="4638760"/>
                <a:ext cx="4572000" cy="3660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marR="0" lvl="0" indent="-342900" algn="just">
                  <a:lnSpc>
                    <a:spcPct val="200000"/>
                  </a:lnSpc>
                  <a:spcBef>
                    <a:spcPts val="285"/>
                  </a:spcBef>
                  <a:spcAft>
                    <a:spcPts val="285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𝐿𝑢𝑎𝑠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𝐿𝑎h𝑎𝑛</m:t>
                    </m:r>
                    <m:r>
                      <a:rPr lang="en-US" sz="105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sSup>
                      <m:sSupPr>
                        <m:ctrlPr>
                          <a:rPr lang="id-ID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sSupPr>
                      <m:e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(0,271)</m:t>
                        </m:r>
                      </m:e>
                      <m:sup>
                        <m:r>
                          <a:rPr lang="en-US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2</m:t>
                        </m:r>
                      </m:sup>
                    </m:sSup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𝑥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d>
                      <m:dPr>
                        <m:ctrlPr>
                          <a:rPr lang="id-ID" sz="1050" i="1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</m:ctrlPr>
                      </m:dPr>
                      <m:e>
                        <m:r>
                          <a:rPr lang="en-US" sz="1050" kern="50">
                            <a:latin typeface="Cambria Math" panose="02040503050406030204" pitchFamily="18" charset="0"/>
                            <a:ea typeface="DejaVu Sans"/>
                            <a:cs typeface="FreeSans"/>
                          </a:rPr>
                          <m:t>339664 </m:t>
                        </m:r>
                      </m:e>
                    </m:d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=</m:t>
                    </m:r>
                    <m:r>
                      <a:rPr lang="en-US" sz="1050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24.945,26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𝑚𝑒𝑡𝑒𝑟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2=2.49 </m:t>
                    </m:r>
                    <m:r>
                      <a:rPr lang="en-US" sz="1050" b="0" i="1" kern="50" smtClean="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h𝑎</m:t>
                    </m:r>
                    <m:r>
                      <a:rPr lang="en-US" sz="1050" i="1" kern="50">
                        <a:latin typeface="Cambria Math" panose="02040503050406030204" pitchFamily="18" charset="0"/>
                        <a:ea typeface="DejaVu Sans"/>
                        <a:cs typeface="FreeSans"/>
                      </a:rPr>
                      <m:t> </m:t>
                    </m:r>
                  </m:oMath>
                </a14:m>
                <a:r>
                  <a:rPr lang="en-US" sz="1050" kern="50" dirty="0">
                    <a:latin typeface="Liberation Serif" panose="02020603050405020304" pitchFamily="18" charset="0"/>
                    <a:ea typeface="DejaVu Sans"/>
                    <a:cs typeface="FreeSans"/>
                  </a:rPr>
                  <a:t> </a:t>
                </a:r>
                <a:endParaRPr lang="id-ID" sz="1050" kern="50" dirty="0">
                  <a:effectLst/>
                  <a:latin typeface="Liberation Serif" panose="02020603050405020304" pitchFamily="18" charset="0"/>
                  <a:ea typeface="DejaVu Sans"/>
                  <a:cs typeface="FreeSan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FD6D1C-E8CF-461E-A2A9-7E6D319F1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92" y="4638760"/>
                <a:ext cx="4572000" cy="36606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274CCDE-6A75-4DEC-8049-6C1AC510968D}"/>
              </a:ext>
            </a:extLst>
          </p:cNvPr>
          <p:cNvSpPr/>
          <p:nvPr/>
        </p:nvSpPr>
        <p:spPr>
          <a:xfrm>
            <a:off x="4256591" y="2850430"/>
            <a:ext cx="3810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100 Meter </a:t>
            </a:r>
            <a:r>
              <a:rPr lang="en-US" sz="1200" b="1" dirty="0" err="1"/>
              <a:t>Arsitektur</a:t>
            </a:r>
            <a:r>
              <a:rPr lang="en-US" sz="1200" b="1" dirty="0"/>
              <a:t> LeNet-5 </a:t>
            </a:r>
            <a:r>
              <a:rPr lang="en-US" sz="1200" b="1" dirty="0" err="1"/>
              <a:t>Modifikasi</a:t>
            </a:r>
            <a:endParaRPr lang="id-ID" sz="1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6825C8-E481-4863-A4CE-99CDAA7AE98F}"/>
              </a:ext>
            </a:extLst>
          </p:cNvPr>
          <p:cNvSpPr/>
          <p:nvPr/>
        </p:nvSpPr>
        <p:spPr>
          <a:xfrm>
            <a:off x="3983985" y="3378006"/>
            <a:ext cx="3810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100 Meter </a:t>
            </a:r>
            <a:r>
              <a:rPr lang="en-US" sz="1200" b="1" dirty="0" err="1"/>
              <a:t>Arsitektur</a:t>
            </a:r>
            <a:r>
              <a:rPr lang="en-US" sz="1200" b="1" dirty="0"/>
              <a:t> VGG-16Net</a:t>
            </a:r>
            <a:endParaRPr lang="id-ID" sz="12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813D01-CA91-416C-A15F-C2974D77DC99}"/>
              </a:ext>
            </a:extLst>
          </p:cNvPr>
          <p:cNvSpPr/>
          <p:nvPr/>
        </p:nvSpPr>
        <p:spPr>
          <a:xfrm>
            <a:off x="4256591" y="4004334"/>
            <a:ext cx="3810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300 Meter </a:t>
            </a:r>
            <a:r>
              <a:rPr lang="en-US" sz="1200" b="1" dirty="0" err="1"/>
              <a:t>Arsitektur</a:t>
            </a:r>
            <a:r>
              <a:rPr lang="en-US" sz="1200" b="1" dirty="0"/>
              <a:t> LeNet-5 </a:t>
            </a:r>
            <a:r>
              <a:rPr lang="en-US" sz="1200" b="1" dirty="0" err="1"/>
              <a:t>Modifikasi</a:t>
            </a:r>
            <a:endParaRPr lang="id-ID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84F25F-C9E3-4C4E-8EC0-691EBF64FEAA}"/>
              </a:ext>
            </a:extLst>
          </p:cNvPr>
          <p:cNvSpPr/>
          <p:nvPr/>
        </p:nvSpPr>
        <p:spPr>
          <a:xfrm>
            <a:off x="3960592" y="4544792"/>
            <a:ext cx="3810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300 Meter </a:t>
            </a:r>
            <a:r>
              <a:rPr lang="en-US" sz="1200" b="1" dirty="0" err="1"/>
              <a:t>Arsitektur</a:t>
            </a:r>
            <a:r>
              <a:rPr lang="en-US" sz="1200" b="1" dirty="0"/>
              <a:t> VGG-16Net</a:t>
            </a:r>
            <a:endParaRPr lang="id-ID" sz="1200" b="1" dirty="0"/>
          </a:p>
        </p:txBody>
      </p:sp>
    </p:spTree>
    <p:extLst>
      <p:ext uri="{BB962C8B-B14F-4D97-AF65-F5344CB8AC3E}">
        <p14:creationId xmlns:p14="http://schemas.microsoft.com/office/powerpoint/2010/main" val="816146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75701" y="2098174"/>
            <a:ext cx="5121778" cy="473576"/>
          </a:xfrm>
        </p:spPr>
        <p:txBody>
          <a:bodyPr/>
          <a:lstStyle/>
          <a:p>
            <a:r>
              <a:rPr lang="en-US" altLang="ko-KR" dirty="0"/>
              <a:t>BAB IV </a:t>
            </a:r>
          </a:p>
          <a:p>
            <a:r>
              <a:rPr lang="en-US" altLang="ko-KR" dirty="0"/>
              <a:t>PENUTUP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83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D7B399A4-7A1B-4EB4-A0AD-06D0330E5827}"/>
              </a:ext>
            </a:extLst>
          </p:cNvPr>
          <p:cNvSpPr/>
          <p:nvPr/>
        </p:nvSpPr>
        <p:spPr>
          <a:xfrm>
            <a:off x="5658795" y="3660736"/>
            <a:ext cx="3473980" cy="1408665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56A28E-FB72-47F6-BF9A-810CA8142CF6}"/>
              </a:ext>
            </a:extLst>
          </p:cNvPr>
          <p:cNvSpPr/>
          <p:nvPr/>
        </p:nvSpPr>
        <p:spPr>
          <a:xfrm>
            <a:off x="6259267" y="1833192"/>
            <a:ext cx="2849149" cy="1792877"/>
          </a:xfrm>
          <a:prstGeom prst="rect">
            <a:avLst/>
          </a:prstGeom>
          <a:solidFill>
            <a:srgbClr val="BA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DABF4D-8BD6-4E54-A32A-70EC466288B2}"/>
              </a:ext>
            </a:extLst>
          </p:cNvPr>
          <p:cNvSpPr/>
          <p:nvPr/>
        </p:nvSpPr>
        <p:spPr>
          <a:xfrm>
            <a:off x="5634437" y="868555"/>
            <a:ext cx="3473980" cy="862796"/>
          </a:xfrm>
          <a:prstGeom prst="rect">
            <a:avLst/>
          </a:prstGeom>
          <a:solidFill>
            <a:srgbClr val="F8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11" y="112195"/>
            <a:ext cx="9144000" cy="576064"/>
          </a:xfrm>
        </p:spPr>
        <p:txBody>
          <a:bodyPr/>
          <a:lstStyle/>
          <a:p>
            <a:r>
              <a:rPr lang="en-US" altLang="ko-KR" dirty="0"/>
              <a:t>Kesimpulan</a:t>
            </a:r>
            <a:endParaRPr lang="ko-KR" altLang="en-US" dirty="0"/>
          </a:p>
        </p:txBody>
      </p:sp>
      <p:sp>
        <p:nvSpPr>
          <p:cNvPr id="7" name="Hexagon 6"/>
          <p:cNvSpPr/>
          <p:nvPr/>
        </p:nvSpPr>
        <p:spPr>
          <a:xfrm>
            <a:off x="4000804" y="2499742"/>
            <a:ext cx="1098501" cy="95572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rot="3600000">
            <a:off x="4379315" y="1384644"/>
            <a:ext cx="1060704" cy="1429526"/>
            <a:chOff x="4041649" y="1707654"/>
            <a:chExt cx="1060704" cy="1429526"/>
          </a:xfrm>
        </p:grpSpPr>
        <p:sp>
          <p:nvSpPr>
            <p:cNvPr id="9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7084136">
            <a:off x="5012118" y="2130682"/>
            <a:ext cx="1060704" cy="1429526"/>
            <a:chOff x="4041649" y="1707654"/>
            <a:chExt cx="1060704" cy="1429526"/>
          </a:xfrm>
        </p:grpSpPr>
        <p:sp>
          <p:nvSpPr>
            <p:cNvPr id="12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0800000">
            <a:off x="4620373" y="2994924"/>
            <a:ext cx="1060704" cy="1429526"/>
            <a:chOff x="4041649" y="1707654"/>
            <a:chExt cx="1060704" cy="1429526"/>
          </a:xfrm>
        </p:grpSpPr>
        <p:sp>
          <p:nvSpPr>
            <p:cNvPr id="15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4480428">
            <a:off x="3651116" y="3135508"/>
            <a:ext cx="1060704" cy="1429526"/>
            <a:chOff x="4041649" y="1707654"/>
            <a:chExt cx="1060704" cy="1429526"/>
          </a:xfrm>
        </p:grpSpPr>
        <p:sp>
          <p:nvSpPr>
            <p:cNvPr id="18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8000000">
            <a:off x="3001225" y="2344498"/>
            <a:ext cx="1060704" cy="1429526"/>
            <a:chOff x="4041649" y="1707654"/>
            <a:chExt cx="1060704" cy="1429526"/>
          </a:xfrm>
        </p:grpSpPr>
        <p:sp>
          <p:nvSpPr>
            <p:cNvPr id="21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Block Arc 14"/>
          <p:cNvSpPr/>
          <p:nvPr/>
        </p:nvSpPr>
        <p:spPr>
          <a:xfrm rot="16200000">
            <a:off x="4236956" y="2664298"/>
            <a:ext cx="626197" cy="62660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3704" y="175632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50108" y="277825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29281" y="380604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13828" y="377071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0476" y="274721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87484" y="915220"/>
            <a:ext cx="3302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cs typeface="Arial" pitchFamily="34" charset="0"/>
              </a:rPr>
              <a:t>1. </a:t>
            </a:r>
            <a:r>
              <a:rPr lang="en-US" altLang="ko-KR" sz="1400" b="1" dirty="0" err="1">
                <a:cs typeface="Arial" pitchFamily="34" charset="0"/>
              </a:rPr>
              <a:t>Metode</a:t>
            </a:r>
            <a:r>
              <a:rPr lang="en-US" altLang="ko-KR" sz="1400" b="1" dirty="0">
                <a:cs typeface="Arial" pitchFamily="34" charset="0"/>
              </a:rPr>
              <a:t> CPM </a:t>
            </a:r>
            <a:r>
              <a:rPr lang="en-US" altLang="ko-KR" sz="1400" b="1" dirty="0" err="1">
                <a:cs typeface="Arial" pitchFamily="34" charset="0"/>
              </a:rPr>
              <a:t>dapat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menghasilkan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potongan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citra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menjadi</a:t>
            </a:r>
            <a:r>
              <a:rPr lang="en-US" altLang="ko-KR" sz="1400" b="1" dirty="0">
                <a:cs typeface="Arial" pitchFamily="34" charset="0"/>
              </a:rPr>
              <a:t> 89.100 </a:t>
            </a:r>
            <a:r>
              <a:rPr lang="en-US" altLang="ko-KR" sz="1400" b="1" dirty="0" err="1">
                <a:cs typeface="Arial" pitchFamily="34" charset="0"/>
              </a:rPr>
              <a:t>citra</a:t>
            </a:r>
            <a:r>
              <a:rPr lang="en-US" altLang="ko-KR" sz="1400" b="1" dirty="0">
                <a:cs typeface="Arial" pitchFamily="34" charset="0"/>
              </a:rPr>
              <a:t> yang </a:t>
            </a:r>
            <a:r>
              <a:rPr lang="en-US" altLang="ko-KR" sz="1400" b="1" dirty="0" err="1">
                <a:cs typeface="Arial" pitchFamily="34" charset="0"/>
              </a:rPr>
              <a:t>berukuran</a:t>
            </a:r>
            <a:r>
              <a:rPr lang="en-US" altLang="ko-KR" sz="1400" b="1" dirty="0">
                <a:cs typeface="Arial" pitchFamily="34" charset="0"/>
              </a:rPr>
              <a:t> 56x56 </a:t>
            </a:r>
            <a:r>
              <a:rPr lang="en-US" altLang="ko-KR" sz="1400" b="1" dirty="0" err="1">
                <a:cs typeface="Arial" pitchFamily="34" charset="0"/>
              </a:rPr>
              <a:t>piksel</a:t>
            </a:r>
            <a:r>
              <a:rPr lang="en-US" altLang="ko-KR" sz="1400" b="1" dirty="0">
                <a:cs typeface="Arial" pitchFamily="34" charset="0"/>
              </a:rPr>
              <a:t> 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01CD3D-D31D-4AD8-9789-983FBE13C70E}"/>
              </a:ext>
            </a:extLst>
          </p:cNvPr>
          <p:cNvSpPr txBox="1"/>
          <p:nvPr/>
        </p:nvSpPr>
        <p:spPr>
          <a:xfrm>
            <a:off x="6229310" y="1810188"/>
            <a:ext cx="2879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cs typeface="Arial" pitchFamily="34" charset="0"/>
              </a:rPr>
              <a:t>2. </a:t>
            </a:r>
            <a:r>
              <a:rPr lang="en-US" altLang="ko-KR" sz="1400" b="1" dirty="0" err="1">
                <a:cs typeface="Arial" pitchFamily="34" charset="0"/>
              </a:rPr>
              <a:t>Dalam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pelatihan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pembelajaran</a:t>
            </a:r>
            <a:r>
              <a:rPr lang="en-US" altLang="ko-KR" sz="1400" b="1" dirty="0">
                <a:cs typeface="Arial" pitchFamily="34" charset="0"/>
              </a:rPr>
              <a:t> epoch, VGG-16Net </a:t>
            </a:r>
            <a:r>
              <a:rPr lang="en-US" altLang="ko-KR" sz="1400" b="1" dirty="0" err="1">
                <a:cs typeface="Arial" pitchFamily="34" charset="0"/>
              </a:rPr>
              <a:t>memerlukan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waktu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lebih</a:t>
            </a:r>
            <a:r>
              <a:rPr lang="en-US" altLang="ko-KR" sz="1400" b="1" dirty="0">
                <a:cs typeface="Arial" pitchFamily="34" charset="0"/>
              </a:rPr>
              <a:t> lama </a:t>
            </a:r>
            <a:r>
              <a:rPr lang="en-US" altLang="ko-KR" sz="1400" b="1" dirty="0" err="1">
                <a:cs typeface="Arial" pitchFamily="34" charset="0"/>
              </a:rPr>
              <a:t>dibandingkan</a:t>
            </a:r>
            <a:r>
              <a:rPr lang="en-US" altLang="ko-KR" sz="1400" b="1" dirty="0">
                <a:cs typeface="Arial" pitchFamily="34" charset="0"/>
              </a:rPr>
              <a:t> LeNet-5 dan </a:t>
            </a:r>
            <a:r>
              <a:rPr lang="en-US" altLang="ko-KR" sz="1400" b="1" dirty="0" err="1">
                <a:cs typeface="Arial" pitchFamily="34" charset="0"/>
              </a:rPr>
              <a:t>perbandingan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kurva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akurasi</a:t>
            </a:r>
            <a:r>
              <a:rPr lang="en-US" altLang="ko-KR" sz="1400" b="1" dirty="0">
                <a:cs typeface="Arial" pitchFamily="34" charset="0"/>
              </a:rPr>
              <a:t> dan </a:t>
            </a:r>
            <a:r>
              <a:rPr lang="en-US" altLang="ko-KR" sz="1400" b="1" dirty="0" err="1">
                <a:cs typeface="Arial" pitchFamily="34" charset="0"/>
              </a:rPr>
              <a:t>kegagalan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menunjukkan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kedua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arsitektur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dalam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kondisi</a:t>
            </a:r>
            <a:r>
              <a:rPr lang="en-US" altLang="ko-KR" sz="1400" b="1" dirty="0">
                <a:cs typeface="Arial" pitchFamily="34" charset="0"/>
              </a:rPr>
              <a:t> </a:t>
            </a:r>
            <a:br>
              <a:rPr lang="en-US" altLang="ko-KR" sz="1400" b="1" dirty="0">
                <a:cs typeface="Arial" pitchFamily="34" charset="0"/>
              </a:rPr>
            </a:br>
            <a:r>
              <a:rPr lang="en-US" altLang="ko-KR" sz="1400" b="1" i="1" dirty="0" err="1">
                <a:cs typeface="Arial" pitchFamily="34" charset="0"/>
              </a:rPr>
              <a:t>goodfit</a:t>
            </a:r>
            <a:r>
              <a:rPr lang="en-US" altLang="ko-KR" sz="1400" b="1" i="1" dirty="0">
                <a:cs typeface="Arial" pitchFamily="34" charset="0"/>
              </a:rPr>
              <a:t>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025E05-4C66-4E54-815F-081552999DC8}"/>
              </a:ext>
            </a:extLst>
          </p:cNvPr>
          <p:cNvSpPr txBox="1"/>
          <p:nvPr/>
        </p:nvSpPr>
        <p:spPr>
          <a:xfrm>
            <a:off x="381855" y="3530753"/>
            <a:ext cx="2881776" cy="1169551"/>
          </a:xfrm>
          <a:prstGeom prst="rect">
            <a:avLst/>
          </a:prstGeom>
          <a:solidFill>
            <a:srgbClr val="98DFBB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kern="50" dirty="0">
                <a:ea typeface="DejaVu Sans"/>
                <a:cs typeface="FreeSans"/>
              </a:rPr>
              <a:t>4. </a:t>
            </a:r>
            <a:r>
              <a:rPr lang="en-US" sz="1400" b="1" kern="50" dirty="0" err="1">
                <a:ea typeface="DejaVu Sans"/>
                <a:cs typeface="FreeSans"/>
              </a:rPr>
              <a:t>Perbandingan</a:t>
            </a:r>
            <a:r>
              <a:rPr lang="en-US" sz="1400" b="1" kern="50" dirty="0">
                <a:ea typeface="DejaVu Sans"/>
                <a:cs typeface="FreeSans"/>
              </a:rPr>
              <a:t> </a:t>
            </a:r>
            <a:r>
              <a:rPr lang="en-US" sz="1400" b="1" kern="50" dirty="0" err="1">
                <a:ea typeface="DejaVu Sans"/>
                <a:cs typeface="FreeSans"/>
              </a:rPr>
              <a:t>akurasi</a:t>
            </a:r>
            <a:r>
              <a:rPr lang="en-US" sz="1400" b="1" kern="50" dirty="0">
                <a:ea typeface="DejaVu Sans"/>
                <a:cs typeface="FreeSans"/>
              </a:rPr>
              <a:t> </a:t>
            </a:r>
            <a:r>
              <a:rPr lang="en-US" sz="1400" b="1" kern="50" dirty="0" err="1">
                <a:ea typeface="DejaVu Sans"/>
                <a:cs typeface="FreeSans"/>
              </a:rPr>
              <a:t>dalam</a:t>
            </a:r>
            <a:r>
              <a:rPr lang="en-US" sz="1400" b="1" kern="50" dirty="0">
                <a:ea typeface="DejaVu Sans"/>
                <a:cs typeface="FreeSans"/>
              </a:rPr>
              <a:t> </a:t>
            </a:r>
            <a:r>
              <a:rPr lang="en-US" sz="1400" b="1" kern="50" dirty="0" err="1">
                <a:ea typeface="DejaVu Sans"/>
                <a:cs typeface="FreeSans"/>
              </a:rPr>
              <a:t>piksel</a:t>
            </a:r>
            <a:r>
              <a:rPr lang="en-US" sz="1400" b="1" kern="50" dirty="0">
                <a:ea typeface="DejaVu Sans"/>
                <a:cs typeface="FreeSans"/>
              </a:rPr>
              <a:t> pada </a:t>
            </a:r>
            <a:r>
              <a:rPr lang="en-US" sz="1400" b="1" kern="50" dirty="0" err="1">
                <a:ea typeface="DejaVu Sans"/>
                <a:cs typeface="FreeSans"/>
              </a:rPr>
              <a:t>kedua</a:t>
            </a:r>
            <a:r>
              <a:rPr lang="en-US" sz="1400" b="1" kern="50" dirty="0">
                <a:ea typeface="DejaVu Sans"/>
                <a:cs typeface="FreeSans"/>
              </a:rPr>
              <a:t> class yang </a:t>
            </a:r>
            <a:br>
              <a:rPr lang="en-US" sz="1400" b="1" kern="50" dirty="0">
                <a:ea typeface="DejaVu Sans"/>
                <a:cs typeface="FreeSans"/>
              </a:rPr>
            </a:br>
            <a:r>
              <a:rPr lang="en-US" sz="1400" b="1" kern="50" dirty="0" err="1">
                <a:ea typeface="DejaVu Sans"/>
                <a:cs typeface="FreeSans"/>
              </a:rPr>
              <a:t>lebih</a:t>
            </a:r>
            <a:r>
              <a:rPr lang="en-US" sz="1400" b="1" kern="50" dirty="0">
                <a:ea typeface="DejaVu Sans"/>
                <a:cs typeface="FreeSans"/>
              </a:rPr>
              <a:t> </a:t>
            </a:r>
            <a:r>
              <a:rPr lang="en-US" sz="1400" b="1" kern="50" dirty="0" err="1">
                <a:ea typeface="DejaVu Sans"/>
                <a:cs typeface="FreeSans"/>
              </a:rPr>
              <a:t>tinggi</a:t>
            </a:r>
            <a:r>
              <a:rPr lang="en-US" sz="1400" b="1" kern="50" dirty="0">
                <a:ea typeface="DejaVu Sans"/>
                <a:cs typeface="FreeSans"/>
              </a:rPr>
              <a:t> oleh </a:t>
            </a:r>
            <a:r>
              <a:rPr lang="en-US" sz="1400" b="1" i="1" kern="50" dirty="0">
                <a:ea typeface="DejaVu Sans"/>
                <a:cs typeface="FreeSans"/>
              </a:rPr>
              <a:t>LeNet-5</a:t>
            </a:r>
            <a:r>
              <a:rPr lang="en-US" sz="1400" b="1" kern="50" dirty="0">
                <a:ea typeface="DejaVu Sans"/>
                <a:cs typeface="FreeSans"/>
              </a:rPr>
              <a:t> </a:t>
            </a:r>
            <a:br>
              <a:rPr lang="en-US" sz="1400" b="1" kern="50" dirty="0">
                <a:ea typeface="DejaVu Sans"/>
                <a:cs typeface="FreeSans"/>
              </a:rPr>
            </a:br>
            <a:r>
              <a:rPr lang="en-US" sz="1400" b="1" kern="50" dirty="0" err="1">
                <a:ea typeface="DejaVu Sans"/>
                <a:cs typeface="FreeSans"/>
              </a:rPr>
              <a:t>Modifikasi</a:t>
            </a:r>
            <a:r>
              <a:rPr lang="en-US" sz="1400" b="1" kern="50" dirty="0">
                <a:ea typeface="DejaVu Sans"/>
                <a:cs typeface="FreeSans"/>
              </a:rPr>
              <a:t> pada </a:t>
            </a:r>
            <a:r>
              <a:rPr lang="en-US" sz="1400" b="1" kern="50" dirty="0" err="1">
                <a:ea typeface="DejaVu Sans"/>
                <a:cs typeface="FreeSans"/>
              </a:rPr>
              <a:t>ketinggian</a:t>
            </a:r>
            <a:r>
              <a:rPr lang="en-US" sz="1400" b="1" kern="50" dirty="0">
                <a:ea typeface="DejaVu Sans"/>
                <a:cs typeface="FreeSans"/>
              </a:rPr>
              <a:t> 100 meter dan 300 meter.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838268-89B2-4ABF-906F-BC55096D53EC}"/>
              </a:ext>
            </a:extLst>
          </p:cNvPr>
          <p:cNvSpPr txBox="1"/>
          <p:nvPr/>
        </p:nvSpPr>
        <p:spPr>
          <a:xfrm>
            <a:off x="585805" y="937891"/>
            <a:ext cx="3472028" cy="1384995"/>
          </a:xfrm>
          <a:prstGeom prst="rect">
            <a:avLst/>
          </a:prstGeom>
          <a:solidFill>
            <a:srgbClr val="CBCBCB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cs typeface="Arial" pitchFamily="34" charset="0"/>
              </a:rPr>
              <a:t>5. </a:t>
            </a:r>
            <a:r>
              <a:rPr lang="en-US" altLang="ko-KR" sz="1400" b="1" dirty="0" err="1">
                <a:cs typeface="Arial" pitchFamily="34" charset="0"/>
              </a:rPr>
              <a:t>Perbandingan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luas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lahan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dari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ketinggian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diperoleh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persentase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tertinggi</a:t>
            </a:r>
            <a:r>
              <a:rPr lang="en-US" altLang="ko-KR" sz="1400" b="1" dirty="0">
                <a:cs typeface="Arial" pitchFamily="34" charset="0"/>
              </a:rPr>
              <a:t> pada LeNet-5 </a:t>
            </a:r>
            <a:r>
              <a:rPr lang="en-US" altLang="ko-KR" sz="1400" b="1" dirty="0" err="1">
                <a:cs typeface="Arial" pitchFamily="34" charset="0"/>
              </a:rPr>
              <a:t>Modifikasi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mencapai</a:t>
            </a:r>
            <a:r>
              <a:rPr lang="en-US" altLang="ko-KR" sz="1400" b="1" dirty="0">
                <a:cs typeface="Arial" pitchFamily="34" charset="0"/>
              </a:rPr>
              <a:t> 66.255% pada </a:t>
            </a:r>
            <a:r>
              <a:rPr lang="en-US" altLang="ko-KR" sz="1400" b="1" dirty="0" err="1">
                <a:cs typeface="Arial" pitchFamily="34" charset="0"/>
              </a:rPr>
              <a:t>ketinggian</a:t>
            </a:r>
            <a:r>
              <a:rPr lang="en-US" altLang="ko-KR" sz="1400" b="1" dirty="0">
                <a:cs typeface="Arial" pitchFamily="34" charset="0"/>
              </a:rPr>
              <a:t> 100 meter, </a:t>
            </a:r>
            <a:r>
              <a:rPr lang="en-US" altLang="ko-KR" sz="1400" b="1" dirty="0" err="1">
                <a:cs typeface="Arial" pitchFamily="34" charset="0"/>
              </a:rPr>
              <a:t>sedangkan</a:t>
            </a:r>
            <a:r>
              <a:rPr lang="en-US" altLang="ko-KR" sz="1400" b="1" dirty="0">
                <a:cs typeface="Arial" pitchFamily="34" charset="0"/>
              </a:rPr>
              <a:t> pada </a:t>
            </a:r>
            <a:r>
              <a:rPr lang="en-US" altLang="ko-KR" sz="1400" b="1" dirty="0" err="1">
                <a:cs typeface="Arial" pitchFamily="34" charset="0"/>
              </a:rPr>
              <a:t>ketinggian</a:t>
            </a:r>
            <a:r>
              <a:rPr lang="en-US" altLang="ko-KR" sz="1400" b="1" dirty="0">
                <a:cs typeface="Arial" pitchFamily="34" charset="0"/>
              </a:rPr>
              <a:t> 300 meter </a:t>
            </a:r>
            <a:r>
              <a:rPr lang="en-US" altLang="ko-KR" sz="1400" b="1" dirty="0" err="1">
                <a:cs typeface="Arial" pitchFamily="34" charset="0"/>
              </a:rPr>
              <a:t>mencapai</a:t>
            </a:r>
            <a:r>
              <a:rPr lang="en-US" altLang="ko-KR" sz="1400" b="1" dirty="0">
                <a:cs typeface="Arial" pitchFamily="34" charset="0"/>
              </a:rPr>
              <a:t> 52.459% </a:t>
            </a:r>
            <a:endParaRPr lang="ko-KR" altLang="en-US" sz="1400" b="1" i="1" dirty="0">
              <a:cs typeface="Arial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828972-E0AA-47B4-9C89-11CE14626D2C}"/>
              </a:ext>
            </a:extLst>
          </p:cNvPr>
          <p:cNvSpPr/>
          <p:nvPr/>
        </p:nvSpPr>
        <p:spPr>
          <a:xfrm>
            <a:off x="5635303" y="3684407"/>
            <a:ext cx="35640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3</a:t>
            </a:r>
            <a:r>
              <a:rPr lang="id-ID" sz="1400" b="1" dirty="0"/>
              <a:t>.</a:t>
            </a:r>
            <a:r>
              <a:rPr lang="en-US" sz="1400" b="1" dirty="0"/>
              <a:t> </a:t>
            </a:r>
            <a:r>
              <a:rPr lang="id-ID" sz="1400" b="1" dirty="0"/>
              <a:t>Hasil evaluasi performa model bahwa </a:t>
            </a:r>
            <a:br>
              <a:rPr lang="en-US" sz="1400" b="1" dirty="0"/>
            </a:br>
            <a:r>
              <a:rPr lang="id-ID" sz="1400" b="1" dirty="0"/>
              <a:t>pada pulau Sumatra ketinggian 100</a:t>
            </a:r>
            <a:br>
              <a:rPr lang="en-US" sz="1400" b="1" dirty="0"/>
            </a:br>
            <a:r>
              <a:rPr lang="id-ID" sz="1400" b="1" dirty="0"/>
              <a:t> meter dengan VGG-16Net mencapai </a:t>
            </a:r>
            <a:br>
              <a:rPr lang="en-US" sz="1400" b="1" dirty="0"/>
            </a:br>
            <a:r>
              <a:rPr lang="id-ID" sz="1400" b="1" dirty="0"/>
              <a:t>persentase keseluruhan 100%</a:t>
            </a:r>
            <a:r>
              <a:rPr lang="en-US" sz="1400" b="1" dirty="0"/>
              <a:t>, </a:t>
            </a:r>
            <a:br>
              <a:rPr lang="en-US" sz="1400" b="1" dirty="0"/>
            </a:br>
            <a:r>
              <a:rPr lang="id-ID" sz="1400" b="1" dirty="0"/>
              <a:t>sedangkan</a:t>
            </a:r>
            <a:r>
              <a:rPr lang="en-US" sz="1400" b="1" dirty="0"/>
              <a:t> </a:t>
            </a:r>
            <a:r>
              <a:rPr lang="id-ID" sz="1400" b="1" dirty="0"/>
              <a:t>pada</a:t>
            </a:r>
            <a:r>
              <a:rPr lang="en-US" sz="1400" b="1" dirty="0"/>
              <a:t> </a:t>
            </a:r>
            <a:r>
              <a:rPr lang="id-ID" sz="1400" b="1" dirty="0"/>
              <a:t>ketinggian 300 meter</a:t>
            </a:r>
            <a:br>
              <a:rPr lang="en-US" sz="1400" b="1" dirty="0"/>
            </a:br>
            <a:r>
              <a:rPr lang="id-ID" sz="1400" b="1" dirty="0"/>
              <a:t> tergolong merata</a:t>
            </a:r>
            <a:r>
              <a:rPr lang="en-US" sz="1400" b="1" dirty="0"/>
              <a:t>.</a:t>
            </a:r>
            <a:endParaRPr lang="id-ID" sz="1400" b="1" dirty="0"/>
          </a:p>
        </p:txBody>
      </p:sp>
    </p:spTree>
    <p:extLst>
      <p:ext uri="{BB962C8B-B14F-4D97-AF65-F5344CB8AC3E}">
        <p14:creationId xmlns:p14="http://schemas.microsoft.com/office/powerpoint/2010/main" val="4022910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6ECEC6-6EDF-4707-98C6-529DFFBCE78A}"/>
              </a:ext>
            </a:extLst>
          </p:cNvPr>
          <p:cNvSpPr/>
          <p:nvPr/>
        </p:nvSpPr>
        <p:spPr>
          <a:xfrm>
            <a:off x="636176" y="3795886"/>
            <a:ext cx="8028384" cy="10135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B7B8B-37E7-42D8-B33F-8DD30C818F15}"/>
              </a:ext>
            </a:extLst>
          </p:cNvPr>
          <p:cNvSpPr/>
          <p:nvPr/>
        </p:nvSpPr>
        <p:spPr>
          <a:xfrm>
            <a:off x="629562" y="2576962"/>
            <a:ext cx="8028384" cy="10135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75CDE-437D-44A5-91D8-02805FB500D0}"/>
              </a:ext>
            </a:extLst>
          </p:cNvPr>
          <p:cNvSpPr/>
          <p:nvPr/>
        </p:nvSpPr>
        <p:spPr>
          <a:xfrm>
            <a:off x="611560" y="915566"/>
            <a:ext cx="8028384" cy="1456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E9F97-08C0-4949-9790-F5375FA61F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36823"/>
            <a:ext cx="8028384" cy="576064"/>
          </a:xfrm>
        </p:spPr>
        <p:txBody>
          <a:bodyPr/>
          <a:lstStyle/>
          <a:p>
            <a:r>
              <a:rPr lang="en-US" sz="2800" b="1" dirty="0"/>
              <a:t>Saran</a:t>
            </a:r>
            <a:endParaRPr lang="id-ID" sz="2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7E5502-139C-4951-A351-1F907CE715B0}"/>
              </a:ext>
            </a:extLst>
          </p:cNvPr>
          <p:cNvSpPr/>
          <p:nvPr/>
        </p:nvSpPr>
        <p:spPr>
          <a:xfrm>
            <a:off x="647564" y="915566"/>
            <a:ext cx="7884876" cy="389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285"/>
              </a:spcBef>
              <a:spcAft>
                <a:spcPts val="285"/>
              </a:spcAft>
              <a:buFont typeface="+mj-lt"/>
              <a:buAutoNum type="arabicPeriod"/>
            </a:pPr>
            <a:r>
              <a:rPr lang="id-ID" sz="1600" kern="50" dirty="0">
                <a:ea typeface="DejaVu Sans"/>
                <a:cs typeface="FreeSans"/>
              </a:rPr>
              <a:t>Penggunaan </a:t>
            </a:r>
            <a:r>
              <a:rPr lang="id-ID" sz="1600" i="1" kern="50" dirty="0">
                <a:ea typeface="DejaVu Sans"/>
                <a:cs typeface="FreeSans"/>
              </a:rPr>
              <a:t>deep learning</a:t>
            </a:r>
            <a:r>
              <a:rPr lang="id-ID" sz="1600" kern="50" dirty="0">
                <a:ea typeface="DejaVu Sans"/>
                <a:cs typeface="FreeSans"/>
              </a:rPr>
              <a:t> dan metode</a:t>
            </a:r>
            <a:r>
              <a:rPr lang="id-ID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CPM dapat juga diimplentasikan dal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m </a:t>
            </a:r>
            <a:b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</a:br>
            <a:r>
              <a:rPr lang="id-ID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pemetaan vegatasi komoditas pertanian lainnya, karena sangat</a:t>
            </a:r>
            <a:b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</a:br>
            <a:r>
              <a:rPr lang="id-ID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baik dan mampu mendeteksi gambar dengan objek kecil, serta </a:t>
            </a:r>
            <a:b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</a:br>
            <a:r>
              <a:rPr lang="id-ID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menawarkan penggunaannya yang murah dan efisien.</a:t>
            </a:r>
            <a:endParaRPr lang="id-ID" sz="1600" kern="50" dirty="0">
              <a:ea typeface="DejaVu Sans"/>
              <a:cs typeface="FreeSans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285"/>
              </a:spcBef>
              <a:spcAft>
                <a:spcPts val="285"/>
              </a:spcAft>
              <a:buFont typeface="+mj-lt"/>
              <a:buAutoNum type="arabicPeriod"/>
            </a:pP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dikembangkan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identifikasi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</a:b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padi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lahan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sawah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pengenalan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lahan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sawah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</a:b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kering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diambil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pulau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. </a:t>
            </a:r>
            <a:endParaRPr lang="id-ID" sz="1600" kern="50" dirty="0">
              <a:ea typeface="DejaVu Sans"/>
              <a:cs typeface="FreeSans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285"/>
              </a:spcBef>
              <a:spcAft>
                <a:spcPts val="285"/>
              </a:spcAft>
              <a:buFont typeface="+mj-lt"/>
              <a:buAutoNum type="arabicPeriod"/>
            </a:pP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pelatihan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pembanding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pelatihan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yang random,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lahan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</a:b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pertanian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sawah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diujikan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0" dirty="0" err="1">
                <a:ea typeface="Liberation Serif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1600" kern="0" dirty="0">
                <a:ea typeface="Liberation Serif" panose="02020603050405020304" pitchFamily="18" charset="0"/>
                <a:cs typeface="Times New Roman" panose="02020603050405020304" pitchFamily="18" charset="0"/>
              </a:rPr>
              <a:t> lain.</a:t>
            </a:r>
            <a:endParaRPr lang="id-ID" sz="1600" kern="50" dirty="0">
              <a:ea typeface="DejaVu Sans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80632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Latar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Belakang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71600" y="1224604"/>
            <a:ext cx="864096" cy="1188088"/>
            <a:chOff x="2391994" y="1635646"/>
            <a:chExt cx="805454" cy="1584088"/>
          </a:xfrm>
        </p:grpSpPr>
        <p:sp>
          <p:nvSpPr>
            <p:cNvPr id="4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07704" y="1275606"/>
            <a:ext cx="2664296" cy="1409917"/>
            <a:chOff x="496119" y="2469560"/>
            <a:chExt cx="1752190" cy="1090543"/>
          </a:xfrm>
          <a:noFill/>
        </p:grpSpPr>
        <p:sp>
          <p:nvSpPr>
            <p:cNvPr id="9" name="TextBox 8"/>
            <p:cNvSpPr txBox="1"/>
            <p:nvPr/>
          </p:nvSpPr>
          <p:spPr>
            <a:xfrm>
              <a:off x="496119" y="2655479"/>
              <a:ext cx="1752190" cy="9046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Hampir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sebagian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besar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penduduk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memiliki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status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pekerjaan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sektor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pertanian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sebesar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35.703.074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jiwa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Masyarakat </a:t>
              </a:r>
              <a:r>
                <a:rPr lang="en-US" altLang="ko-KR" sz="1400" b="1" dirty="0" err="1">
                  <a:solidFill>
                    <a:schemeClr val="accent2"/>
                  </a:solidFill>
                  <a:cs typeface="Arial" pitchFamily="34" charset="0"/>
                </a:rPr>
                <a:t>Agraris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49088" y="1267352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40959" y="1224571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3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77063" y="1275576"/>
            <a:ext cx="2664296" cy="1209188"/>
            <a:chOff x="496119" y="2469560"/>
            <a:chExt cx="1752190" cy="1209188"/>
          </a:xfrm>
          <a:noFill/>
        </p:grpSpPr>
        <p:sp>
          <p:nvSpPr>
            <p:cNvPr id="16" name="TextBox 15"/>
            <p:cNvSpPr txBox="1"/>
            <p:nvPr/>
          </p:nvSpPr>
          <p:spPr>
            <a:xfrm>
              <a:off x="496119" y="2724641"/>
              <a:ext cx="1752190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salah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satu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jenis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tanaman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budidaya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sumber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daya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alam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bermanfaat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bagi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manusia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3"/>
                  </a:solidFill>
                  <a:cs typeface="Arial" pitchFamily="34" charset="0"/>
                </a:rPr>
                <a:t>Kebutuhan</a:t>
              </a: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accent3"/>
                  </a:solidFill>
                  <a:cs typeface="Arial" pitchFamily="34" charset="0"/>
                </a:rPr>
                <a:t>Pangan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018447" y="1267319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71600" y="2916781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20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907704" y="2967786"/>
            <a:ext cx="3033253" cy="1424632"/>
            <a:chOff x="496119" y="2469560"/>
            <a:chExt cx="1994837" cy="1424632"/>
          </a:xfrm>
          <a:noFill/>
        </p:grpSpPr>
        <p:sp>
          <p:nvSpPr>
            <p:cNvPr id="23" name="TextBox 22"/>
            <p:cNvSpPr txBox="1"/>
            <p:nvPr/>
          </p:nvSpPr>
          <p:spPr>
            <a:xfrm>
              <a:off x="496119" y="2724641"/>
              <a:ext cx="1752190" cy="11695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Diperlukan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lingkup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penelitian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ilmu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pengetahuan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pengelolaan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sumber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daya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alam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Namun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metode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diaplikasikan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masih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tradisional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6119" y="2469560"/>
              <a:ext cx="1994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ko-KR" sz="1400" b="1" dirty="0">
                  <a:solidFill>
                    <a:schemeClr val="accent1"/>
                  </a:solidFill>
                  <a:cs typeface="Arial" pitchFamily="34" charset="0"/>
                </a:rPr>
                <a:t>Identifikasi</a:t>
              </a: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 &amp; P</a:t>
              </a:r>
              <a:r>
                <a:rPr lang="id-ID" altLang="ko-KR" sz="1400" b="1" dirty="0">
                  <a:solidFill>
                    <a:schemeClr val="accent1"/>
                  </a:solidFill>
                  <a:cs typeface="Arial" pitchFamily="34" charset="0"/>
                </a:rPr>
                <a:t>emetaan </a:t>
              </a: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V</a:t>
              </a:r>
              <a:r>
                <a:rPr lang="id-ID" altLang="ko-KR" sz="1400" b="1" dirty="0">
                  <a:solidFill>
                    <a:schemeClr val="accent1"/>
                  </a:solidFill>
                  <a:cs typeface="Arial" pitchFamily="34" charset="0"/>
                </a:rPr>
                <a:t>egetasi 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49088" y="2959529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940959" y="2916748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2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77061" y="2967753"/>
            <a:ext cx="2799392" cy="1855519"/>
            <a:chOff x="496118" y="2469560"/>
            <a:chExt cx="1841037" cy="1855519"/>
          </a:xfrm>
          <a:noFill/>
        </p:grpSpPr>
        <p:sp>
          <p:nvSpPr>
            <p:cNvPr id="30" name="TextBox 29"/>
            <p:cNvSpPr txBox="1"/>
            <p:nvPr/>
          </p:nvSpPr>
          <p:spPr>
            <a:xfrm>
              <a:off x="496118" y="2724641"/>
              <a:ext cx="1841037" cy="16004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Deep Learning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fitur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penginderaan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jauh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efektif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jaringannya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berupa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CNN.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Melalui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proses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deteksi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lahan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pertanian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mengidentifikasi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objek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melibatkan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citra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kompleks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variatif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4"/>
                  </a:solidFill>
                  <a:cs typeface="Arial" pitchFamily="34" charset="0"/>
                </a:rPr>
                <a:t>Penerapan</a:t>
              </a:r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en-US" altLang="ko-KR" sz="1400" b="1" i="1" dirty="0">
                  <a:solidFill>
                    <a:schemeClr val="accent4"/>
                  </a:solidFill>
                  <a:cs typeface="Arial" pitchFamily="34" charset="0"/>
                </a:rPr>
                <a:t>Deep Learning</a:t>
              </a:r>
              <a:endParaRPr lang="ko-KR" altLang="en-US" sz="1400" b="1" i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018447" y="2959496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9965413-8883-4FFD-8E0A-9CE13D293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Poin-poin</a:t>
            </a:r>
            <a:r>
              <a:rPr lang="en-US" dirty="0"/>
              <a:t> yang </a:t>
            </a:r>
            <a:r>
              <a:rPr lang="en-US" dirty="0" err="1"/>
              <a:t>melatarbelakangi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: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-8652" y="682316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Rumusan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07704" y="1491630"/>
            <a:ext cx="6379665" cy="89025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1986984" y="1688066"/>
            <a:ext cx="39253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2"/>
          <p:cNvSpPr txBox="1"/>
          <p:nvPr/>
        </p:nvSpPr>
        <p:spPr bwMode="auto">
          <a:xfrm>
            <a:off x="2794067" y="1655508"/>
            <a:ext cx="4823296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Bagaimana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arsitektur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CNN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identifikasi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pertanian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citra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Google Earth ?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07704" y="2538125"/>
            <a:ext cx="6379665" cy="89025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1989990" y="2736056"/>
            <a:ext cx="39253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629B420A-0E57-4010-8810-F08DE935942C}"/>
              </a:ext>
            </a:extLst>
          </p:cNvPr>
          <p:cNvSpPr txBox="1"/>
          <p:nvPr/>
        </p:nvSpPr>
        <p:spPr bwMode="auto">
          <a:xfrm>
            <a:off x="2794067" y="2613918"/>
            <a:ext cx="4823296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Bagaimana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unjuk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kerja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arsitektur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CNN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pelatihan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identifikasi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pertanian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?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25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Batasan </a:t>
            </a:r>
            <a:r>
              <a:rPr lang="en-US" altLang="ko-KR" dirty="0" err="1"/>
              <a:t>Masalah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1928"/>
            <a:ext cx="9144000" cy="288032"/>
          </a:xfrm>
        </p:spPr>
        <p:txBody>
          <a:bodyPr/>
          <a:lstStyle/>
          <a:p>
            <a:pPr lvl="0"/>
            <a:r>
              <a:rPr lang="id-ID" dirty="0"/>
              <a:t>Agar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id-ID" dirty="0"/>
              <a:t> lebih fokus dan terarah, maka perlu adanya </a:t>
            </a:r>
            <a:br>
              <a:rPr lang="en-US" dirty="0"/>
            </a:br>
            <a:r>
              <a:rPr lang="id-ID" dirty="0"/>
              <a:t>batasan masalah</a:t>
            </a:r>
            <a:r>
              <a:rPr lang="en-US" dirty="0"/>
              <a:t>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  <a:endParaRPr lang="en-US" altLang="ko-KR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1486561"/>
            <a:ext cx="1060704" cy="1429526"/>
            <a:chOff x="4041649" y="1707654"/>
            <a:chExt cx="1060704" cy="1429526"/>
          </a:xfrm>
        </p:grpSpPr>
        <p:sp>
          <p:nvSpPr>
            <p:cNvPr id="5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Hexagon 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Hexagon 6"/>
          <p:cNvSpPr/>
          <p:nvPr/>
        </p:nvSpPr>
        <p:spPr>
          <a:xfrm>
            <a:off x="4000804" y="2499742"/>
            <a:ext cx="1098501" cy="95572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rot="3600000">
            <a:off x="4379315" y="1384644"/>
            <a:ext cx="1060704" cy="1429526"/>
            <a:chOff x="4041649" y="1707654"/>
            <a:chExt cx="1060704" cy="1429526"/>
          </a:xfrm>
        </p:grpSpPr>
        <p:sp>
          <p:nvSpPr>
            <p:cNvPr id="9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7084136">
            <a:off x="5012118" y="2130682"/>
            <a:ext cx="1060704" cy="1429526"/>
            <a:chOff x="4041649" y="1707654"/>
            <a:chExt cx="1060704" cy="1429526"/>
          </a:xfrm>
        </p:grpSpPr>
        <p:sp>
          <p:nvSpPr>
            <p:cNvPr id="12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0800000">
            <a:off x="4620373" y="2994924"/>
            <a:ext cx="1060704" cy="1429526"/>
            <a:chOff x="4041649" y="1707654"/>
            <a:chExt cx="1060704" cy="1429526"/>
          </a:xfrm>
        </p:grpSpPr>
        <p:sp>
          <p:nvSpPr>
            <p:cNvPr id="15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4480428">
            <a:off x="3651116" y="3135508"/>
            <a:ext cx="1060704" cy="1429526"/>
            <a:chOff x="4041649" y="1707654"/>
            <a:chExt cx="1060704" cy="1429526"/>
          </a:xfrm>
        </p:grpSpPr>
        <p:sp>
          <p:nvSpPr>
            <p:cNvPr id="18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8000000">
            <a:off x="3001225" y="2344498"/>
            <a:ext cx="1060704" cy="1429526"/>
            <a:chOff x="4041649" y="1707654"/>
            <a:chExt cx="1060704" cy="1429526"/>
          </a:xfrm>
        </p:grpSpPr>
        <p:sp>
          <p:nvSpPr>
            <p:cNvPr id="21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Block Arc 14"/>
          <p:cNvSpPr/>
          <p:nvPr/>
        </p:nvSpPr>
        <p:spPr>
          <a:xfrm rot="16200000">
            <a:off x="4236956" y="2664298"/>
            <a:ext cx="626197" cy="62660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5703" y="173337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3704" y="175632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50108" y="277825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29281" y="380604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13828" y="377071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0476" y="274721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99002" y="1338790"/>
            <a:ext cx="1877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deep learning yang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CNN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35700" y="1365156"/>
            <a:ext cx="1926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Dataset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geografis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diambil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melalui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layanan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Google Earth Pro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01CD3D-D31D-4AD8-9789-983FBE13C70E}"/>
              </a:ext>
            </a:extLst>
          </p:cNvPr>
          <p:cNvSpPr txBox="1"/>
          <p:nvPr/>
        </p:nvSpPr>
        <p:spPr>
          <a:xfrm>
            <a:off x="6325708" y="2365736"/>
            <a:ext cx="2522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Jumlah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dataset pada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pelatihan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validasi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75:25, pada dataset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hanya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satu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citra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implementasinya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025E05-4C66-4E54-815F-081552999DC8}"/>
              </a:ext>
            </a:extLst>
          </p:cNvPr>
          <p:cNvSpPr txBox="1"/>
          <p:nvPr/>
        </p:nvSpPr>
        <p:spPr>
          <a:xfrm>
            <a:off x="370765" y="3601231"/>
            <a:ext cx="2954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 Pada dataset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terdapat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tiga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wilayah di Indonesia,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berupa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pulau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Jawa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Kalimantan, dan Sumatra.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838268-89B2-4ABF-906F-BC55096D53EC}"/>
              </a:ext>
            </a:extLst>
          </p:cNvPr>
          <p:cNvSpPr txBox="1"/>
          <p:nvPr/>
        </p:nvSpPr>
        <p:spPr>
          <a:xfrm>
            <a:off x="-150613" y="2442568"/>
            <a:ext cx="2954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6.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Bahasa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Pemrograman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yang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berformat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“.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ipynb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 dan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melalui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Google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Colaboratory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F18540-6A3C-4BCC-981E-B3B808AF19EB}"/>
              </a:ext>
            </a:extLst>
          </p:cNvPr>
          <p:cNvSpPr txBox="1"/>
          <p:nvPr/>
        </p:nvSpPr>
        <p:spPr>
          <a:xfrm>
            <a:off x="5691043" y="3790124"/>
            <a:ext cx="2689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Citra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diambil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Google Earth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melalui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ketentuan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tertentu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1556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-12100" y="7172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07704" y="1491630"/>
            <a:ext cx="6379665" cy="89025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1986984" y="1688066"/>
            <a:ext cx="39253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2"/>
          <p:cNvSpPr txBox="1"/>
          <p:nvPr/>
        </p:nvSpPr>
        <p:spPr bwMode="auto">
          <a:xfrm>
            <a:off x="2794067" y="1655508"/>
            <a:ext cx="4823296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Merancang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arsitektur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CNN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identifikasi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pertanian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07704" y="2538125"/>
            <a:ext cx="6379665" cy="89025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1989990" y="2736056"/>
            <a:ext cx="392535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629B420A-0E57-4010-8810-F08DE935942C}"/>
              </a:ext>
            </a:extLst>
          </p:cNvPr>
          <p:cNvSpPr txBox="1"/>
          <p:nvPr/>
        </p:nvSpPr>
        <p:spPr bwMode="auto">
          <a:xfrm>
            <a:off x="2794067" y="2701518"/>
            <a:ext cx="4823296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pelatihan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aristektur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CNN.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93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90912"/>
            <a:ext cx="9144000" cy="576064"/>
          </a:xfrm>
        </p:spPr>
        <p:txBody>
          <a:bodyPr/>
          <a:lstStyle/>
          <a:p>
            <a:r>
              <a:rPr lang="en-US" altLang="ko-KR" dirty="0" err="1"/>
              <a:t>Manfaat</a:t>
            </a:r>
            <a:endParaRPr lang="ko-KR" altLang="en-US" dirty="0"/>
          </a:p>
        </p:txBody>
      </p:sp>
      <p:sp>
        <p:nvSpPr>
          <p:cNvPr id="4" name="Oval 3"/>
          <p:cNvSpPr/>
          <p:nvPr/>
        </p:nvSpPr>
        <p:spPr>
          <a:xfrm>
            <a:off x="888696" y="3893046"/>
            <a:ext cx="720080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545916" y="160624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1996792" y="2702021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-1252315" y="1387922"/>
            <a:ext cx="3193504" cy="3224314"/>
            <a:chOff x="-1241419" y="1431052"/>
            <a:chExt cx="3193504" cy="3224314"/>
          </a:xfrm>
          <a:solidFill>
            <a:schemeClr val="accent2"/>
          </a:solidFill>
        </p:grpSpPr>
        <p:sp>
          <p:nvSpPr>
            <p:cNvPr id="8" name="Block Arc 7"/>
            <p:cNvSpPr/>
            <p:nvPr/>
          </p:nvSpPr>
          <p:spPr>
            <a:xfrm>
              <a:off x="-1241419" y="1431052"/>
              <a:ext cx="3193504" cy="3193504"/>
            </a:xfrm>
            <a:prstGeom prst="blockArc">
              <a:avLst>
                <a:gd name="adj1" fmla="val 16290582"/>
                <a:gd name="adj2" fmla="val 4576946"/>
                <a:gd name="adj3" fmla="val 9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rot="15300000">
              <a:off x="595793" y="4484150"/>
              <a:ext cx="148089" cy="1943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1657462" y="1203598"/>
            <a:ext cx="4048798" cy="4048798"/>
            <a:chOff x="-1620688" y="1203598"/>
            <a:chExt cx="4048798" cy="4048798"/>
          </a:xfrm>
          <a:solidFill>
            <a:schemeClr val="accent1"/>
          </a:solidFill>
        </p:grpSpPr>
        <p:sp>
          <p:nvSpPr>
            <p:cNvPr id="11" name="Block Arc 10"/>
            <p:cNvSpPr/>
            <p:nvPr/>
          </p:nvSpPr>
          <p:spPr>
            <a:xfrm>
              <a:off x="-1620688" y="1203598"/>
              <a:ext cx="4048798" cy="4048798"/>
            </a:xfrm>
            <a:prstGeom prst="blockArc">
              <a:avLst>
                <a:gd name="adj1" fmla="val 16233158"/>
                <a:gd name="adj2" fmla="val 1430557"/>
                <a:gd name="adj3" fmla="val 8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12374003">
              <a:off x="2112022" y="4027393"/>
              <a:ext cx="148089" cy="1943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2106762" y="1377752"/>
            <a:ext cx="3540522" cy="3540522"/>
            <a:chOff x="-2052736" y="1377752"/>
            <a:chExt cx="3540522" cy="3540522"/>
          </a:xfrm>
          <a:solidFill>
            <a:schemeClr val="accent3"/>
          </a:solidFill>
        </p:grpSpPr>
        <p:sp>
          <p:nvSpPr>
            <p:cNvPr id="14" name="Block Arc 13"/>
            <p:cNvSpPr/>
            <p:nvPr/>
          </p:nvSpPr>
          <p:spPr>
            <a:xfrm>
              <a:off x="-2052736" y="1377752"/>
              <a:ext cx="3540522" cy="3540522"/>
            </a:xfrm>
            <a:prstGeom prst="blockArc">
              <a:avLst>
                <a:gd name="adj1" fmla="val 17694760"/>
                <a:gd name="adj2" fmla="val 849742"/>
                <a:gd name="adj3" fmla="val 1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2374003">
              <a:off x="1304369" y="3518776"/>
              <a:ext cx="148089" cy="1943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Rectangle 9"/>
          <p:cNvSpPr/>
          <p:nvPr/>
        </p:nvSpPr>
        <p:spPr>
          <a:xfrm>
            <a:off x="754715" y="1802426"/>
            <a:ext cx="317247" cy="29697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21"/>
          <p:cNvSpPr>
            <a:spLocks noChangeAspect="1"/>
          </p:cNvSpPr>
          <p:nvPr/>
        </p:nvSpPr>
        <p:spPr>
          <a:xfrm>
            <a:off x="1089214" y="4092232"/>
            <a:ext cx="319043" cy="32170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Rounded Rectangle 27"/>
          <p:cNvSpPr/>
          <p:nvPr/>
        </p:nvSpPr>
        <p:spPr>
          <a:xfrm>
            <a:off x="2180617" y="2930474"/>
            <a:ext cx="342615" cy="26317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46272" y="1263841"/>
            <a:ext cx="4506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1.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Meminimalkan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kesalahan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dilakukan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oleh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manusia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maupun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lembaga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statistika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mendeteksi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luas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lahan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pertanian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.</a:t>
            </a:r>
          </a:p>
          <a:p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9438" y="2561142"/>
            <a:ext cx="474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sz="1600" b="1" dirty="0">
                <a:solidFill>
                  <a:srgbClr val="7030A0"/>
                </a:solidFill>
                <a:cs typeface="Arial" pitchFamily="34" charset="0"/>
              </a:rPr>
              <a:t>2. Mendeteksi lahan pertanian di suatu wilayah menjadi lebih akurat dengan menggunakan metode CNN dibandingkan dengan metode penelitian lain.</a:t>
            </a:r>
            <a:endParaRPr lang="ko-KR" altLang="en-US" sz="1600" b="1" dirty="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16872" y="3998441"/>
            <a:ext cx="524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3.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Menawarkan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solusi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yang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lebih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murah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dan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efiesien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dalam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identifikasi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lahan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pertanian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khususnya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di Indonesia,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maupun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area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geografis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di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daerah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cs typeface="Arial" pitchFamily="34" charset="0"/>
              </a:rPr>
              <a:t>lainnya</a:t>
            </a:r>
            <a:r>
              <a:rPr lang="en-US" altLang="ko-KR" sz="16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endParaRPr lang="ko-KR" altLang="en-US" sz="16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397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22222" y="2098174"/>
            <a:ext cx="5121778" cy="473576"/>
          </a:xfrm>
        </p:spPr>
        <p:txBody>
          <a:bodyPr/>
          <a:lstStyle/>
          <a:p>
            <a:r>
              <a:rPr lang="en-US" altLang="ko-KR" dirty="0"/>
              <a:t>TINJAUAN PUSTAKA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61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1145</Words>
  <Application>Microsoft Office PowerPoint</Application>
  <PresentationFormat>On-screen Show (16:9)</PresentationFormat>
  <Paragraphs>153</Paragraphs>
  <Slides>33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맑은 고딕</vt:lpstr>
      <vt:lpstr>Arial</vt:lpstr>
      <vt:lpstr>Cambria Math</vt:lpstr>
      <vt:lpstr>Liberation Serif</vt:lpstr>
      <vt:lpstr>Symbol</vt:lpstr>
      <vt:lpstr>Cover and End Slide Master</vt:lpstr>
      <vt:lpstr>Contents Slide Master</vt:lpstr>
      <vt:lpstr>Section Break Slide Master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Fendy Prayogi</cp:lastModifiedBy>
  <cp:revision>153</cp:revision>
  <dcterms:created xsi:type="dcterms:W3CDTF">2016-12-05T23:26:54Z</dcterms:created>
  <dcterms:modified xsi:type="dcterms:W3CDTF">2020-02-03T12:52:12Z</dcterms:modified>
</cp:coreProperties>
</file>